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4" r:id="rId4"/>
    <p:sldId id="265" r:id="rId5"/>
    <p:sldId id="266" r:id="rId6"/>
    <p:sldId id="260" r:id="rId7"/>
    <p:sldId id="270" r:id="rId8"/>
    <p:sldId id="262" r:id="rId9"/>
    <p:sldId id="269" r:id="rId10"/>
    <p:sldId id="273" r:id="rId11"/>
    <p:sldId id="274" r:id="rId12"/>
    <p:sldId id="275" r:id="rId13"/>
    <p:sldId id="276" r:id="rId14"/>
    <p:sldId id="277" r:id="rId15"/>
    <p:sldId id="278" r:id="rId16"/>
    <p:sldId id="279" r:id="rId17"/>
    <p:sldId id="267" r:id="rId18"/>
    <p:sldId id="26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2" autoAdjust="0"/>
    <p:restoredTop sz="94660"/>
  </p:normalViewPr>
  <p:slideViewPr>
    <p:cSldViewPr snapToGrid="0">
      <p:cViewPr varScale="1">
        <p:scale>
          <a:sx n="90" d="100"/>
          <a:sy n="90" d="100"/>
        </p:scale>
        <p:origin x="33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urtney Reid" userId="cfe4cd34-3a7e-4d08-bf2d-bfe2a1058302" providerId="ADAL" clId="{99076F47-0C62-F141-A4D5-648FA85A2280}"/>
    <pc:docChg chg="custSel modSld">
      <pc:chgData name="Courtney Reid" userId="cfe4cd34-3a7e-4d08-bf2d-bfe2a1058302" providerId="ADAL" clId="{99076F47-0C62-F141-A4D5-648FA85A2280}" dt="2021-05-07T22:34:24.463" v="43" actId="20577"/>
      <pc:docMkLst>
        <pc:docMk/>
      </pc:docMkLst>
      <pc:sldChg chg="modSp">
        <pc:chgData name="Courtney Reid" userId="cfe4cd34-3a7e-4d08-bf2d-bfe2a1058302" providerId="ADAL" clId="{99076F47-0C62-F141-A4D5-648FA85A2280}" dt="2021-05-07T22:34:24.463" v="43" actId="20577"/>
        <pc:sldMkLst>
          <pc:docMk/>
          <pc:sldMk cId="256612821" sldId="263"/>
        </pc:sldMkLst>
        <pc:spChg chg="mod">
          <ac:chgData name="Courtney Reid" userId="cfe4cd34-3a7e-4d08-bf2d-bfe2a1058302" providerId="ADAL" clId="{99076F47-0C62-F141-A4D5-648FA85A2280}" dt="2021-05-07T22:34:24.463" v="43" actId="20577"/>
          <ac:spMkLst>
            <pc:docMk/>
            <pc:sldMk cId="256612821" sldId="263"/>
            <ac:spMk id="3" creationId="{9ED8F28D-8767-2C4C-8C2D-EBC198E3BAC6}"/>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5/7/21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5/7/21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5/7/21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5/7/21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5/7/21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5/7/21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5/7/21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5/7/21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12">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Triangle 14">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965201" y="1036674"/>
            <a:ext cx="3689096" cy="3514364"/>
          </a:xfrm>
        </p:spPr>
        <p:txBody>
          <a:bodyPr anchor="b">
            <a:normAutofit fontScale="90000"/>
          </a:bodyPr>
          <a:lstStyle/>
          <a:p>
            <a:pPr algn="r"/>
            <a:r>
              <a:rPr lang="en-US" sz="7200" dirty="0">
                <a:cs typeface="Calibri Light"/>
              </a:rPr>
              <a:t>Updated COVID-19 Guidelines</a:t>
            </a:r>
            <a:endParaRPr lang="en-US" sz="7200" dirty="0"/>
          </a:p>
        </p:txBody>
      </p:sp>
      <p:sp>
        <p:nvSpPr>
          <p:cNvPr id="3" name="Subtitle 2"/>
          <p:cNvSpPr>
            <a:spLocks noGrp="1"/>
          </p:cNvSpPr>
          <p:nvPr>
            <p:ph type="subTitle" idx="1"/>
          </p:nvPr>
        </p:nvSpPr>
        <p:spPr>
          <a:xfrm>
            <a:off x="965202" y="4582814"/>
            <a:ext cx="3689094" cy="1312657"/>
          </a:xfrm>
        </p:spPr>
        <p:txBody>
          <a:bodyPr anchor="t">
            <a:normAutofit/>
          </a:bodyPr>
          <a:lstStyle/>
          <a:p>
            <a:r>
              <a:rPr lang="en-US" b="1" dirty="0">
                <a:cs typeface="Calibri"/>
              </a:rPr>
              <a:t>May 5, 2021</a:t>
            </a:r>
          </a:p>
        </p:txBody>
      </p:sp>
      <p:pic>
        <p:nvPicPr>
          <p:cNvPr id="4" name="Picture 4" descr="A picture containing text, bottle, sign&#10;&#10;Description automatically generated">
            <a:extLst>
              <a:ext uri="{FF2B5EF4-FFF2-40B4-BE49-F238E27FC236}">
                <a16:creationId xmlns:a16="http://schemas.microsoft.com/office/drawing/2014/main" id="{6221F5BE-C879-4E5A-8036-4470C122C30F}"/>
              </a:ext>
            </a:extLst>
          </p:cNvPr>
          <p:cNvPicPr>
            <a:picLocks noChangeAspect="1"/>
          </p:cNvPicPr>
          <p:nvPr/>
        </p:nvPicPr>
        <p:blipFill>
          <a:blip r:embed="rId2"/>
          <a:stretch>
            <a:fillRect/>
          </a:stretch>
        </p:blipFill>
        <p:spPr>
          <a:xfrm>
            <a:off x="5342862" y="1528426"/>
            <a:ext cx="4811872" cy="3234209"/>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2C50E0-45A7-2A4F-99A1-188D882AA6E2}"/>
              </a:ext>
            </a:extLst>
          </p:cNvPr>
          <p:cNvSpPr>
            <a:spLocks noGrp="1"/>
          </p:cNvSpPr>
          <p:nvPr>
            <p:ph type="title"/>
          </p:nvPr>
        </p:nvSpPr>
        <p:spPr>
          <a:xfrm>
            <a:off x="808638" y="386930"/>
            <a:ext cx="9236700" cy="1188950"/>
          </a:xfrm>
        </p:spPr>
        <p:txBody>
          <a:bodyPr anchor="b">
            <a:normAutofit/>
          </a:bodyPr>
          <a:lstStyle/>
          <a:p>
            <a:r>
              <a:rPr lang="en-US" sz="5400" b="1" dirty="0">
                <a:solidFill>
                  <a:schemeClr val="accent2">
                    <a:lumMod val="60000"/>
                    <a:lumOff val="40000"/>
                  </a:schemeClr>
                </a:solidFill>
              </a:rPr>
              <a:t>Music Guidelines</a:t>
            </a:r>
            <a:endParaRPr lang="en-US" dirty="0">
              <a:solidFill>
                <a:schemeClr val="accent2">
                  <a:lumMod val="60000"/>
                  <a:lumOff val="40000"/>
                </a:schemeClr>
              </a:solidFill>
            </a:endParaRP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E550518-5410-8141-A8AA-255FDD31DA95}"/>
              </a:ext>
            </a:extLst>
          </p:cNvPr>
          <p:cNvSpPr>
            <a:spLocks noGrp="1"/>
          </p:cNvSpPr>
          <p:nvPr>
            <p:ph idx="1"/>
          </p:nvPr>
        </p:nvSpPr>
        <p:spPr>
          <a:xfrm>
            <a:off x="793660" y="2599509"/>
            <a:ext cx="10143668" cy="3435531"/>
          </a:xfrm>
        </p:spPr>
        <p:txBody>
          <a:bodyPr anchor="ctr">
            <a:normAutofit/>
          </a:bodyPr>
          <a:lstStyle/>
          <a:p>
            <a:r>
              <a:rPr lang="en-US" sz="2400" dirty="0">
                <a:ea typeface="+mn-lt"/>
                <a:cs typeface="+mn-lt"/>
              </a:rPr>
              <a:t>Vaccinated brass and woodwind instrumentalists with appropriate coverings for the bell of the instrument and appropriate face masks may play indoors or outdoors as long as 6 feet distance is maintained.  </a:t>
            </a:r>
          </a:p>
          <a:p>
            <a:r>
              <a:rPr lang="en-US" sz="2400" dirty="0">
                <a:ea typeface="+mn-lt"/>
                <a:cs typeface="+mn-lt"/>
              </a:rPr>
              <a:t>Other instrumentalists, for example, string and percussion, must be masked and remain 6 feet apart. It is strongly recommended that these instrumentalists also be fully vaccinated.</a:t>
            </a:r>
          </a:p>
          <a:p>
            <a:r>
              <a:rPr lang="en-US" sz="2400" dirty="0">
                <a:ea typeface="+mn-lt"/>
                <a:cs typeface="+mn-lt"/>
              </a:rPr>
              <a:t>Congregants are welcome to hum along as music is sung or played.</a:t>
            </a:r>
            <a:endParaRPr lang="en-US" dirty="0"/>
          </a:p>
          <a:p>
            <a:pPr marL="0" indent="0">
              <a:buNone/>
            </a:pPr>
            <a:endParaRPr lang="en-US" sz="2400" dirty="0">
              <a:ea typeface="+mn-lt"/>
              <a:cs typeface="+mn-lt"/>
            </a:endParaRPr>
          </a:p>
        </p:txBody>
      </p:sp>
    </p:spTree>
    <p:extLst>
      <p:ext uri="{BB962C8B-B14F-4D97-AF65-F5344CB8AC3E}">
        <p14:creationId xmlns:p14="http://schemas.microsoft.com/office/powerpoint/2010/main" val="3282054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2C50E0-45A7-2A4F-99A1-188D882AA6E2}"/>
              </a:ext>
            </a:extLst>
          </p:cNvPr>
          <p:cNvSpPr>
            <a:spLocks noGrp="1"/>
          </p:cNvSpPr>
          <p:nvPr>
            <p:ph type="title"/>
          </p:nvPr>
        </p:nvSpPr>
        <p:spPr>
          <a:xfrm>
            <a:off x="808638" y="386930"/>
            <a:ext cx="9236700" cy="1188950"/>
          </a:xfrm>
        </p:spPr>
        <p:txBody>
          <a:bodyPr anchor="b">
            <a:normAutofit/>
          </a:bodyPr>
          <a:lstStyle/>
          <a:p>
            <a:r>
              <a:rPr lang="en-US" sz="5400" b="1" dirty="0">
                <a:solidFill>
                  <a:schemeClr val="accent2">
                    <a:lumMod val="60000"/>
                    <a:lumOff val="40000"/>
                  </a:schemeClr>
                </a:solidFill>
              </a:rPr>
              <a:t>Celebration of Baptism</a:t>
            </a:r>
            <a:endParaRPr lang="en-US" dirty="0"/>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E550518-5410-8141-A8AA-255FDD31DA95}"/>
              </a:ext>
            </a:extLst>
          </p:cNvPr>
          <p:cNvSpPr>
            <a:spLocks noGrp="1"/>
          </p:cNvSpPr>
          <p:nvPr>
            <p:ph idx="1"/>
          </p:nvPr>
        </p:nvSpPr>
        <p:spPr>
          <a:xfrm>
            <a:off x="793660" y="2599509"/>
            <a:ext cx="10143668" cy="3435531"/>
          </a:xfrm>
        </p:spPr>
        <p:txBody>
          <a:bodyPr anchor="ctr">
            <a:normAutofit/>
          </a:bodyPr>
          <a:lstStyle/>
          <a:p>
            <a:pPr marL="0" indent="0">
              <a:buNone/>
            </a:pPr>
            <a:endParaRPr lang="en-US" sz="2400" b="1" dirty="0">
              <a:ea typeface="+mn-lt"/>
              <a:cs typeface="+mn-lt"/>
            </a:endParaRPr>
          </a:p>
          <a:p>
            <a:r>
              <a:rPr lang="en-US" sz="2400" dirty="0">
                <a:ea typeface="+mn-lt"/>
                <a:cs typeface="+mn-lt"/>
              </a:rPr>
              <a:t>The service of Baptism should proceed as normal, following the rubrics of the Book of Common Prayer.</a:t>
            </a:r>
          </a:p>
          <a:p>
            <a:r>
              <a:rPr lang="en-US" sz="2400" dirty="0">
                <a:ea typeface="+mn-lt"/>
                <a:cs typeface="+mn-lt"/>
              </a:rPr>
              <a:t>While administering the rite, masking protocols should be followed and distancing maintained when possible.</a:t>
            </a:r>
          </a:p>
          <a:p>
            <a:endParaRPr lang="en-US" sz="2400" dirty="0">
              <a:cs typeface="Calibri"/>
            </a:endParaRPr>
          </a:p>
          <a:p>
            <a:pPr marL="0" indent="0">
              <a:buNone/>
            </a:pPr>
            <a:endParaRPr lang="en-US" sz="2400" dirty="0">
              <a:ea typeface="+mn-lt"/>
              <a:cs typeface="+mn-lt"/>
            </a:endParaRPr>
          </a:p>
        </p:txBody>
      </p:sp>
    </p:spTree>
    <p:extLst>
      <p:ext uri="{BB962C8B-B14F-4D97-AF65-F5344CB8AC3E}">
        <p14:creationId xmlns:p14="http://schemas.microsoft.com/office/powerpoint/2010/main" val="37420788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2C50E0-45A7-2A4F-99A1-188D882AA6E2}"/>
              </a:ext>
            </a:extLst>
          </p:cNvPr>
          <p:cNvSpPr>
            <a:spLocks noGrp="1"/>
          </p:cNvSpPr>
          <p:nvPr>
            <p:ph type="title"/>
          </p:nvPr>
        </p:nvSpPr>
        <p:spPr>
          <a:xfrm>
            <a:off x="808638" y="386930"/>
            <a:ext cx="9236700" cy="1188950"/>
          </a:xfrm>
        </p:spPr>
        <p:txBody>
          <a:bodyPr anchor="b">
            <a:normAutofit/>
          </a:bodyPr>
          <a:lstStyle/>
          <a:p>
            <a:r>
              <a:rPr lang="en-US" b="1" dirty="0">
                <a:solidFill>
                  <a:schemeClr val="accent2">
                    <a:lumMod val="60000"/>
                    <a:lumOff val="40000"/>
                  </a:schemeClr>
                </a:solidFill>
              </a:rPr>
              <a:t>Celebration of Weddings &amp; Funerals</a:t>
            </a:r>
            <a:endParaRPr lang="en-US">
              <a:solidFill>
                <a:schemeClr val="accent2">
                  <a:lumMod val="60000"/>
                  <a:lumOff val="40000"/>
                </a:schemeClr>
              </a:solidFill>
              <a:cs typeface="Calibri Light"/>
            </a:endParaRP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E550518-5410-8141-A8AA-255FDD31DA95}"/>
              </a:ext>
            </a:extLst>
          </p:cNvPr>
          <p:cNvSpPr>
            <a:spLocks noGrp="1"/>
          </p:cNvSpPr>
          <p:nvPr>
            <p:ph idx="1"/>
          </p:nvPr>
        </p:nvSpPr>
        <p:spPr>
          <a:xfrm>
            <a:off x="793660" y="2599509"/>
            <a:ext cx="10143668" cy="3435531"/>
          </a:xfrm>
        </p:spPr>
        <p:txBody>
          <a:bodyPr anchor="ctr">
            <a:normAutofit/>
          </a:bodyPr>
          <a:lstStyle/>
          <a:p>
            <a:pPr marL="0" indent="0">
              <a:buNone/>
            </a:pPr>
            <a:endParaRPr lang="en-US" sz="2400" b="1" dirty="0">
              <a:ea typeface="+mn-lt"/>
              <a:cs typeface="+mn-lt"/>
            </a:endParaRPr>
          </a:p>
          <a:p>
            <a:r>
              <a:rPr lang="en-US" sz="2400" dirty="0">
                <a:ea typeface="+mn-lt"/>
                <a:cs typeface="+mn-lt"/>
              </a:rPr>
              <a:t>Weddings and funerals may be held in the church following the capacity guidelines as described earlier.</a:t>
            </a:r>
          </a:p>
          <a:p>
            <a:r>
              <a:rPr lang="en-US" sz="2400" dirty="0">
                <a:ea typeface="+mn-lt"/>
                <a:cs typeface="+mn-lt"/>
              </a:rPr>
              <a:t>Any other gathering related to a wedding or funeral (e.g. reception) may take place as long as the guidelines appropriate to current state and local guidelines are followed.</a:t>
            </a:r>
          </a:p>
          <a:p>
            <a:r>
              <a:rPr lang="en-US" sz="2400" dirty="0">
                <a:ea typeface="+mn-lt"/>
                <a:cs typeface="+mn-lt"/>
              </a:rPr>
              <a:t>All worship guidelines pertaining to music, worship bulletins, celebration of the Eucharist, etc. are to be maintained.</a:t>
            </a:r>
          </a:p>
          <a:p>
            <a:endParaRPr lang="en-US" sz="2400" dirty="0">
              <a:cs typeface="Calibri"/>
            </a:endParaRPr>
          </a:p>
          <a:p>
            <a:pPr marL="0" indent="0">
              <a:buNone/>
            </a:pPr>
            <a:endParaRPr lang="en-US" sz="2400" dirty="0">
              <a:ea typeface="+mn-lt"/>
              <a:cs typeface="+mn-lt"/>
            </a:endParaRPr>
          </a:p>
        </p:txBody>
      </p:sp>
    </p:spTree>
    <p:extLst>
      <p:ext uri="{BB962C8B-B14F-4D97-AF65-F5344CB8AC3E}">
        <p14:creationId xmlns:p14="http://schemas.microsoft.com/office/powerpoint/2010/main" val="11299415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2C50E0-45A7-2A4F-99A1-188D882AA6E2}"/>
              </a:ext>
            </a:extLst>
          </p:cNvPr>
          <p:cNvSpPr>
            <a:spLocks noGrp="1"/>
          </p:cNvSpPr>
          <p:nvPr>
            <p:ph type="title"/>
          </p:nvPr>
        </p:nvSpPr>
        <p:spPr>
          <a:xfrm>
            <a:off x="808638" y="386930"/>
            <a:ext cx="9236700" cy="1188950"/>
          </a:xfrm>
        </p:spPr>
        <p:txBody>
          <a:bodyPr anchor="b">
            <a:normAutofit/>
          </a:bodyPr>
          <a:lstStyle/>
          <a:p>
            <a:r>
              <a:rPr lang="en-US" b="1" dirty="0">
                <a:solidFill>
                  <a:schemeClr val="accent2">
                    <a:lumMod val="60000"/>
                    <a:lumOff val="40000"/>
                  </a:schemeClr>
                </a:solidFill>
              </a:rPr>
              <a:t>Coffee Hour and Other Meals</a:t>
            </a:r>
            <a:endParaRPr lang="en-US" dirty="0">
              <a:solidFill>
                <a:schemeClr val="accent2">
                  <a:lumMod val="60000"/>
                  <a:lumOff val="40000"/>
                </a:schemeClr>
              </a:solidFill>
              <a:cs typeface="Calibri Light"/>
            </a:endParaRP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E550518-5410-8141-A8AA-255FDD31DA95}"/>
              </a:ext>
            </a:extLst>
          </p:cNvPr>
          <p:cNvSpPr>
            <a:spLocks noGrp="1"/>
          </p:cNvSpPr>
          <p:nvPr>
            <p:ph idx="1"/>
          </p:nvPr>
        </p:nvSpPr>
        <p:spPr>
          <a:xfrm>
            <a:off x="803185" y="2047059"/>
            <a:ext cx="10419893" cy="3987981"/>
          </a:xfrm>
        </p:spPr>
        <p:txBody>
          <a:bodyPr anchor="ctr">
            <a:normAutofit lnSpcReduction="10000"/>
          </a:bodyPr>
          <a:lstStyle/>
          <a:p>
            <a:pPr>
              <a:buFont typeface="Arial"/>
              <a:buChar char="•"/>
            </a:pPr>
            <a:endParaRPr lang="en-US" sz="2400" dirty="0">
              <a:ea typeface="+mn-lt"/>
              <a:cs typeface="+mn-lt"/>
            </a:endParaRPr>
          </a:p>
          <a:p>
            <a:pPr>
              <a:buFont typeface="Arial"/>
              <a:buChar char="•"/>
            </a:pPr>
            <a:endParaRPr lang="en-US" sz="2400" dirty="0">
              <a:ea typeface="+mn-lt"/>
              <a:cs typeface="+mn-lt"/>
            </a:endParaRPr>
          </a:p>
          <a:p>
            <a:pPr>
              <a:buFont typeface="Arial"/>
              <a:buChar char="•"/>
            </a:pPr>
            <a:endParaRPr lang="en-US" sz="2400" dirty="0">
              <a:ea typeface="+mn-lt"/>
              <a:cs typeface="+mn-lt"/>
            </a:endParaRPr>
          </a:p>
          <a:p>
            <a:pPr>
              <a:buFont typeface="Arial"/>
              <a:buChar char="•"/>
            </a:pPr>
            <a:endParaRPr lang="en-US" sz="2400" dirty="0">
              <a:ea typeface="+mn-lt"/>
              <a:cs typeface="+mn-lt"/>
            </a:endParaRPr>
          </a:p>
          <a:p>
            <a:pPr>
              <a:buFont typeface="Arial"/>
              <a:buChar char="•"/>
            </a:pPr>
            <a:r>
              <a:rPr lang="en-US" sz="2400" dirty="0">
                <a:ea typeface="+mn-lt"/>
                <a:cs typeface="+mn-lt"/>
              </a:rPr>
              <a:t>The preferred and safest option for fellowship and sharing of food is outdoors.</a:t>
            </a:r>
            <a:endParaRPr lang="en-US" sz="2400" b="1">
              <a:ea typeface="+mn-lt"/>
              <a:cs typeface="+mn-lt"/>
            </a:endParaRPr>
          </a:p>
          <a:p>
            <a:pPr>
              <a:buFont typeface="Arial"/>
              <a:buChar char="•"/>
            </a:pPr>
            <a:r>
              <a:rPr lang="en-US" sz="2400" dirty="0">
                <a:ea typeface="+mn-lt"/>
                <a:cs typeface="+mn-lt"/>
              </a:rPr>
              <a:t>Any food available should be individually wrapped.</a:t>
            </a:r>
            <a:endParaRPr lang="en-US" sz="2400" b="1" dirty="0">
              <a:ea typeface="+mn-lt"/>
              <a:cs typeface="+mn-lt"/>
            </a:endParaRPr>
          </a:p>
          <a:p>
            <a:pPr>
              <a:buFont typeface="Arial"/>
              <a:buChar char="•"/>
            </a:pPr>
            <a:r>
              <a:rPr lang="en-US" sz="2400" dirty="0">
                <a:ea typeface="+mn-lt"/>
                <a:cs typeface="+mn-lt"/>
              </a:rPr>
              <a:t>If beverages are available, they should be pre-poured into individual cups with individually-packaged creamers/sweeteners for coffee or tea available at a separate table.</a:t>
            </a:r>
            <a:endParaRPr lang="en-US" sz="2400" b="1" dirty="0">
              <a:ea typeface="+mn-lt"/>
              <a:cs typeface="+mn-lt"/>
            </a:endParaRPr>
          </a:p>
          <a:p>
            <a:pPr>
              <a:buFont typeface="Arial"/>
              <a:buChar char="•"/>
            </a:pPr>
            <a:r>
              <a:rPr lang="en-US" sz="2400" dirty="0">
                <a:ea typeface="+mn-lt"/>
                <a:cs typeface="+mn-lt"/>
              </a:rPr>
              <a:t>Masks, when not eating or drinking, are required as is physical distancing</a:t>
            </a:r>
            <a:endParaRPr lang="en-US" sz="2400" b="1" dirty="0">
              <a:ea typeface="+mn-lt"/>
              <a:cs typeface="+mn-lt"/>
            </a:endParaRPr>
          </a:p>
          <a:p>
            <a:pPr>
              <a:buFont typeface="Arial"/>
              <a:buChar char="•"/>
            </a:pPr>
            <a:endParaRPr lang="en-US" sz="2400" dirty="0">
              <a:cs typeface="Calibri"/>
            </a:endParaRPr>
          </a:p>
          <a:p>
            <a:pPr marL="0" indent="0">
              <a:buNone/>
            </a:pPr>
            <a:endParaRPr lang="en-US" sz="2400" b="1" dirty="0">
              <a:ea typeface="+mn-lt"/>
              <a:cs typeface="+mn-lt"/>
            </a:endParaRPr>
          </a:p>
          <a:p>
            <a:endParaRPr lang="en-US" sz="2400" dirty="0">
              <a:ea typeface="+mn-lt"/>
              <a:cs typeface="+mn-lt"/>
            </a:endParaRPr>
          </a:p>
          <a:p>
            <a:endParaRPr lang="en-US" sz="2400" dirty="0">
              <a:cs typeface="Calibri"/>
            </a:endParaRPr>
          </a:p>
          <a:p>
            <a:pPr marL="0" indent="0">
              <a:buNone/>
            </a:pPr>
            <a:endParaRPr lang="en-US" sz="2400" dirty="0">
              <a:ea typeface="+mn-lt"/>
              <a:cs typeface="+mn-lt"/>
            </a:endParaRPr>
          </a:p>
        </p:txBody>
      </p:sp>
    </p:spTree>
    <p:extLst>
      <p:ext uri="{BB962C8B-B14F-4D97-AF65-F5344CB8AC3E}">
        <p14:creationId xmlns:p14="http://schemas.microsoft.com/office/powerpoint/2010/main" val="12554076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2C50E0-45A7-2A4F-99A1-188D882AA6E2}"/>
              </a:ext>
            </a:extLst>
          </p:cNvPr>
          <p:cNvSpPr>
            <a:spLocks noGrp="1"/>
          </p:cNvSpPr>
          <p:nvPr>
            <p:ph type="title"/>
          </p:nvPr>
        </p:nvSpPr>
        <p:spPr>
          <a:xfrm>
            <a:off x="808638" y="386930"/>
            <a:ext cx="9236700" cy="1188950"/>
          </a:xfrm>
        </p:spPr>
        <p:txBody>
          <a:bodyPr anchor="b">
            <a:normAutofit/>
          </a:bodyPr>
          <a:lstStyle/>
          <a:p>
            <a:r>
              <a:rPr lang="en-US" b="1" dirty="0">
                <a:solidFill>
                  <a:schemeClr val="accent2">
                    <a:lumMod val="60000"/>
                    <a:lumOff val="40000"/>
                  </a:schemeClr>
                </a:solidFill>
              </a:rPr>
              <a:t>Other Meals</a:t>
            </a:r>
            <a:endParaRPr lang="en-US" dirty="0">
              <a:solidFill>
                <a:schemeClr val="accent2">
                  <a:lumMod val="60000"/>
                  <a:lumOff val="40000"/>
                </a:schemeClr>
              </a:solidFill>
              <a:cs typeface="Calibri Light"/>
            </a:endParaRP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E550518-5410-8141-A8AA-255FDD31DA95}"/>
              </a:ext>
            </a:extLst>
          </p:cNvPr>
          <p:cNvSpPr>
            <a:spLocks noGrp="1"/>
          </p:cNvSpPr>
          <p:nvPr>
            <p:ph idx="1"/>
          </p:nvPr>
        </p:nvSpPr>
        <p:spPr>
          <a:xfrm>
            <a:off x="336460" y="1847034"/>
            <a:ext cx="11200943" cy="4654731"/>
          </a:xfrm>
        </p:spPr>
        <p:txBody>
          <a:bodyPr anchor="ctr">
            <a:normAutofit lnSpcReduction="10000"/>
          </a:bodyPr>
          <a:lstStyle/>
          <a:p>
            <a:pPr>
              <a:buFont typeface="Arial"/>
              <a:buChar char="•"/>
            </a:pPr>
            <a:endParaRPr lang="en-US" sz="2400" dirty="0">
              <a:ea typeface="+mn-lt"/>
              <a:cs typeface="+mn-lt"/>
            </a:endParaRPr>
          </a:p>
          <a:p>
            <a:pPr>
              <a:buFont typeface="Arial"/>
              <a:buChar char="•"/>
            </a:pPr>
            <a:endParaRPr lang="en-US" sz="2400" dirty="0">
              <a:ea typeface="+mn-lt"/>
              <a:cs typeface="+mn-lt"/>
            </a:endParaRPr>
          </a:p>
          <a:p>
            <a:pPr>
              <a:buFont typeface="Arial"/>
              <a:buChar char="•"/>
            </a:pPr>
            <a:endParaRPr lang="en-US" sz="2400" dirty="0">
              <a:ea typeface="+mn-lt"/>
              <a:cs typeface="+mn-lt"/>
            </a:endParaRPr>
          </a:p>
          <a:p>
            <a:pPr>
              <a:buFont typeface="Arial"/>
              <a:buChar char="•"/>
            </a:pPr>
            <a:endParaRPr lang="en-US" sz="2400" dirty="0">
              <a:ea typeface="+mn-lt"/>
              <a:cs typeface="+mn-lt"/>
            </a:endParaRPr>
          </a:p>
          <a:p>
            <a:pPr>
              <a:buFont typeface="Arial"/>
              <a:buChar char="•"/>
            </a:pPr>
            <a:r>
              <a:rPr lang="en-US" sz="2400" dirty="0">
                <a:ea typeface="+mn-lt"/>
                <a:cs typeface="+mn-lt"/>
              </a:rPr>
              <a:t>Meals ministries or community meals can take place  at tables with no more than 6 people and tables at least 6 feet apart in all directions. </a:t>
            </a:r>
            <a:endParaRPr lang="en-US"/>
          </a:p>
          <a:p>
            <a:pPr>
              <a:buFont typeface="Arial"/>
              <a:buChar char="•"/>
            </a:pPr>
            <a:r>
              <a:rPr lang="en-US" sz="2400" dirty="0">
                <a:ea typeface="+mn-lt"/>
                <a:cs typeface="+mn-lt"/>
              </a:rPr>
              <a:t>Outdoors is the safer choice. </a:t>
            </a:r>
            <a:endParaRPr lang="en-US">
              <a:ea typeface="+mn-lt"/>
              <a:cs typeface="+mn-lt"/>
            </a:endParaRPr>
          </a:p>
          <a:p>
            <a:pPr>
              <a:buFont typeface="Arial"/>
              <a:buChar char="•"/>
            </a:pPr>
            <a:r>
              <a:rPr lang="en-US" sz="2400" dirty="0">
                <a:ea typeface="+mn-lt"/>
                <a:cs typeface="+mn-lt"/>
              </a:rPr>
              <a:t>If indoors, the space must be large enough with adequate ventilation.  </a:t>
            </a:r>
            <a:endParaRPr lang="en-US">
              <a:ea typeface="+mn-lt"/>
              <a:cs typeface="+mn-lt"/>
            </a:endParaRPr>
          </a:p>
          <a:p>
            <a:pPr>
              <a:buFont typeface="Arial"/>
              <a:buChar char="•"/>
            </a:pPr>
            <a:r>
              <a:rPr lang="en-US" sz="2400" dirty="0">
                <a:ea typeface="+mn-lt"/>
                <a:cs typeface="+mn-lt"/>
              </a:rPr>
              <a:t>No self-serve or buffet style meals are allowed.  </a:t>
            </a:r>
            <a:endParaRPr lang="en-US">
              <a:ea typeface="+mn-lt"/>
              <a:cs typeface="+mn-lt"/>
            </a:endParaRPr>
          </a:p>
          <a:p>
            <a:pPr>
              <a:buFont typeface="Arial"/>
              <a:buChar char="•"/>
            </a:pPr>
            <a:r>
              <a:rPr lang="en-US" sz="2400" dirty="0">
                <a:ea typeface="+mn-lt"/>
                <a:cs typeface="+mn-lt"/>
              </a:rPr>
              <a:t>Masks are required except when eating.</a:t>
            </a:r>
            <a:endParaRPr lang="en-US">
              <a:cs typeface="Calibri"/>
            </a:endParaRPr>
          </a:p>
          <a:p>
            <a:pPr>
              <a:buFont typeface="Arial"/>
              <a:buChar char="•"/>
            </a:pPr>
            <a:r>
              <a:rPr lang="en-US" sz="2400" dirty="0">
                <a:ea typeface="+mn-lt"/>
                <a:cs typeface="+mn-lt"/>
              </a:rPr>
              <a:t>Consult state and local guidelines for safe dining.</a:t>
            </a:r>
          </a:p>
          <a:p>
            <a:pPr>
              <a:buFont typeface="Arial"/>
              <a:buChar char="•"/>
            </a:pPr>
            <a:endParaRPr lang="en-US" sz="2400" dirty="0">
              <a:cs typeface="Calibri"/>
            </a:endParaRPr>
          </a:p>
          <a:p>
            <a:pPr>
              <a:buFont typeface="Arial"/>
              <a:buChar char="•"/>
            </a:pPr>
            <a:endParaRPr lang="en-US" sz="2400" dirty="0">
              <a:ea typeface="+mn-lt"/>
              <a:cs typeface="+mn-lt"/>
            </a:endParaRPr>
          </a:p>
          <a:p>
            <a:pPr marL="0" indent="0">
              <a:buNone/>
            </a:pPr>
            <a:endParaRPr lang="en-US" sz="2400" b="1" dirty="0">
              <a:ea typeface="+mn-lt"/>
              <a:cs typeface="+mn-lt"/>
            </a:endParaRPr>
          </a:p>
          <a:p>
            <a:endParaRPr lang="en-US" sz="2400" dirty="0">
              <a:cs typeface="Calibri"/>
            </a:endParaRPr>
          </a:p>
          <a:p>
            <a:endParaRPr lang="en-US" sz="2400" dirty="0">
              <a:ea typeface="+mn-lt"/>
              <a:cs typeface="+mn-lt"/>
            </a:endParaRPr>
          </a:p>
          <a:p>
            <a:pPr marL="0" indent="0">
              <a:buNone/>
            </a:pPr>
            <a:endParaRPr lang="en-US" sz="2400" dirty="0">
              <a:ea typeface="+mn-lt"/>
              <a:cs typeface="+mn-lt"/>
            </a:endParaRPr>
          </a:p>
        </p:txBody>
      </p:sp>
    </p:spTree>
    <p:extLst>
      <p:ext uri="{BB962C8B-B14F-4D97-AF65-F5344CB8AC3E}">
        <p14:creationId xmlns:p14="http://schemas.microsoft.com/office/powerpoint/2010/main" val="17680673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2C50E0-45A7-2A4F-99A1-188D882AA6E2}"/>
              </a:ext>
            </a:extLst>
          </p:cNvPr>
          <p:cNvSpPr>
            <a:spLocks noGrp="1"/>
          </p:cNvSpPr>
          <p:nvPr>
            <p:ph type="title"/>
          </p:nvPr>
        </p:nvSpPr>
        <p:spPr>
          <a:xfrm>
            <a:off x="808638" y="386930"/>
            <a:ext cx="9236700" cy="1188950"/>
          </a:xfrm>
        </p:spPr>
        <p:txBody>
          <a:bodyPr anchor="b">
            <a:normAutofit/>
          </a:bodyPr>
          <a:lstStyle/>
          <a:p>
            <a:r>
              <a:rPr lang="en-US" b="1" dirty="0">
                <a:solidFill>
                  <a:schemeClr val="accent2">
                    <a:lumMod val="60000"/>
                    <a:lumOff val="40000"/>
                  </a:schemeClr>
                </a:solidFill>
              </a:rPr>
              <a:t>Community Groups</a:t>
            </a:r>
            <a:endParaRPr lang="en-US" dirty="0">
              <a:solidFill>
                <a:schemeClr val="accent2">
                  <a:lumMod val="60000"/>
                  <a:lumOff val="40000"/>
                </a:schemeClr>
              </a:solidFill>
              <a:cs typeface="Calibri Light"/>
            </a:endParaRP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E550518-5410-8141-A8AA-255FDD31DA95}"/>
              </a:ext>
            </a:extLst>
          </p:cNvPr>
          <p:cNvSpPr>
            <a:spLocks noGrp="1"/>
          </p:cNvSpPr>
          <p:nvPr>
            <p:ph idx="1"/>
          </p:nvPr>
        </p:nvSpPr>
        <p:spPr>
          <a:xfrm>
            <a:off x="336460" y="1847034"/>
            <a:ext cx="11200943" cy="4654731"/>
          </a:xfrm>
        </p:spPr>
        <p:txBody>
          <a:bodyPr anchor="ctr">
            <a:normAutofit/>
          </a:bodyPr>
          <a:lstStyle/>
          <a:p>
            <a:pPr marL="0" indent="0">
              <a:buNone/>
            </a:pPr>
            <a:endParaRPr lang="en-US" sz="2400" dirty="0">
              <a:ea typeface="+mn-lt"/>
              <a:cs typeface="+mn-lt"/>
            </a:endParaRPr>
          </a:p>
          <a:p>
            <a:pPr>
              <a:buNone/>
            </a:pPr>
            <a:endParaRPr lang="en-US" sz="2400" dirty="0">
              <a:ea typeface="+mn-lt"/>
              <a:cs typeface="+mn-lt"/>
            </a:endParaRPr>
          </a:p>
          <a:p>
            <a:pPr>
              <a:buNone/>
            </a:pPr>
            <a:endParaRPr lang="en-US" sz="2400" dirty="0">
              <a:ea typeface="+mn-lt"/>
              <a:cs typeface="+mn-lt"/>
            </a:endParaRPr>
          </a:p>
          <a:p>
            <a:pPr>
              <a:buNone/>
            </a:pPr>
            <a:endParaRPr lang="en-US" sz="2400" dirty="0">
              <a:ea typeface="+mn-lt"/>
              <a:cs typeface="+mn-lt"/>
            </a:endParaRPr>
          </a:p>
          <a:p>
            <a:pPr>
              <a:buFont typeface="Arial"/>
              <a:buChar char="•"/>
            </a:pPr>
            <a:r>
              <a:rPr lang="en-US" sz="2400" dirty="0">
                <a:ea typeface="+mn-lt"/>
                <a:cs typeface="+mn-lt"/>
              </a:rPr>
              <a:t>Community groups that meet on your church campus may return as long as they agree to follow these guidelines and any additional guidelines set by the State of Illinois Department of Public Health for groups such as daycare and schools.</a:t>
            </a:r>
          </a:p>
          <a:p>
            <a:pPr>
              <a:buFont typeface="Arial"/>
              <a:buChar char="•"/>
            </a:pPr>
            <a:r>
              <a:rPr lang="en-US" sz="2400" dirty="0">
                <a:ea typeface="+mn-lt"/>
                <a:cs typeface="+mn-lt"/>
              </a:rPr>
              <a:t>Make sure that all community groups are aware of the guidelines for their group's return.</a:t>
            </a:r>
          </a:p>
          <a:p>
            <a:pPr>
              <a:buFont typeface="Arial"/>
              <a:buChar char="•"/>
            </a:pPr>
            <a:endParaRPr lang="en-US" sz="2400" dirty="0">
              <a:ea typeface="+mn-lt"/>
              <a:cs typeface="+mn-lt"/>
            </a:endParaRPr>
          </a:p>
          <a:p>
            <a:pPr>
              <a:buNone/>
            </a:pPr>
            <a:endParaRPr lang="en-US" sz="2400" dirty="0">
              <a:ea typeface="+mn-lt"/>
              <a:cs typeface="+mn-lt"/>
            </a:endParaRPr>
          </a:p>
          <a:p>
            <a:pPr marL="0" indent="0">
              <a:buNone/>
            </a:pPr>
            <a:endParaRPr lang="en-US" sz="2400" b="1" dirty="0">
              <a:cs typeface="Calibri"/>
            </a:endParaRPr>
          </a:p>
          <a:p>
            <a:pPr>
              <a:buNone/>
            </a:pPr>
            <a:endParaRPr lang="en-US" sz="2400" dirty="0">
              <a:ea typeface="+mn-lt"/>
              <a:cs typeface="+mn-lt"/>
            </a:endParaRPr>
          </a:p>
          <a:p>
            <a:pPr>
              <a:buNone/>
            </a:pPr>
            <a:endParaRPr lang="en-US" sz="2400" dirty="0">
              <a:ea typeface="+mn-lt"/>
              <a:cs typeface="+mn-lt"/>
            </a:endParaRPr>
          </a:p>
          <a:p>
            <a:pPr marL="0" indent="0">
              <a:buNone/>
            </a:pPr>
            <a:endParaRPr lang="en-US" sz="2400" dirty="0">
              <a:ea typeface="+mn-lt"/>
              <a:cs typeface="+mn-lt"/>
            </a:endParaRPr>
          </a:p>
        </p:txBody>
      </p:sp>
    </p:spTree>
    <p:extLst>
      <p:ext uri="{BB962C8B-B14F-4D97-AF65-F5344CB8AC3E}">
        <p14:creationId xmlns:p14="http://schemas.microsoft.com/office/powerpoint/2010/main" val="9047454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2C50E0-45A7-2A4F-99A1-188D882AA6E2}"/>
              </a:ext>
            </a:extLst>
          </p:cNvPr>
          <p:cNvSpPr>
            <a:spLocks noGrp="1"/>
          </p:cNvSpPr>
          <p:nvPr>
            <p:ph type="title"/>
          </p:nvPr>
        </p:nvSpPr>
        <p:spPr>
          <a:xfrm>
            <a:off x="808638" y="386930"/>
            <a:ext cx="9236700" cy="1188950"/>
          </a:xfrm>
        </p:spPr>
        <p:txBody>
          <a:bodyPr anchor="b">
            <a:normAutofit/>
          </a:bodyPr>
          <a:lstStyle/>
          <a:p>
            <a:r>
              <a:rPr lang="en-US" b="1">
                <a:solidFill>
                  <a:schemeClr val="accent2">
                    <a:lumMod val="60000"/>
                    <a:lumOff val="40000"/>
                  </a:schemeClr>
                </a:solidFill>
                <a:cs typeface="Calibri Light"/>
              </a:rPr>
              <a:t>Returning to the Office</a:t>
            </a:r>
            <a:endParaRPr lang="en-US" b="1" dirty="0">
              <a:solidFill>
                <a:schemeClr val="accent2">
                  <a:lumMod val="60000"/>
                  <a:lumOff val="40000"/>
                </a:schemeClr>
              </a:solidFill>
              <a:cs typeface="Calibri Light"/>
            </a:endParaRP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E550518-5410-8141-A8AA-255FDD31DA95}"/>
              </a:ext>
            </a:extLst>
          </p:cNvPr>
          <p:cNvSpPr>
            <a:spLocks noGrp="1"/>
          </p:cNvSpPr>
          <p:nvPr>
            <p:ph idx="1"/>
          </p:nvPr>
        </p:nvSpPr>
        <p:spPr>
          <a:xfrm>
            <a:off x="145960" y="2047059"/>
            <a:ext cx="11077118" cy="4311831"/>
          </a:xfrm>
        </p:spPr>
        <p:txBody>
          <a:bodyPr anchor="ctr">
            <a:normAutofit fontScale="92500" lnSpcReduction="20000"/>
          </a:bodyPr>
          <a:lstStyle/>
          <a:p>
            <a:pPr>
              <a:buFont typeface="Arial"/>
              <a:buChar char="•"/>
            </a:pPr>
            <a:endParaRPr lang="en-US" sz="2400" dirty="0">
              <a:ea typeface="+mn-lt"/>
              <a:cs typeface="+mn-lt"/>
            </a:endParaRPr>
          </a:p>
          <a:p>
            <a:pPr>
              <a:buFont typeface="Arial"/>
              <a:buChar char="•"/>
            </a:pPr>
            <a:endParaRPr lang="en-US" sz="2400" dirty="0">
              <a:ea typeface="+mn-lt"/>
              <a:cs typeface="+mn-lt"/>
            </a:endParaRPr>
          </a:p>
          <a:p>
            <a:pPr>
              <a:buFont typeface="Arial"/>
              <a:buChar char="•"/>
            </a:pPr>
            <a:endParaRPr lang="en-US" sz="2400" dirty="0">
              <a:ea typeface="+mn-lt"/>
              <a:cs typeface="+mn-lt"/>
            </a:endParaRPr>
          </a:p>
          <a:p>
            <a:pPr>
              <a:buFont typeface="Arial"/>
              <a:buChar char="•"/>
            </a:pPr>
            <a:endParaRPr lang="en-US" sz="2400" dirty="0">
              <a:ea typeface="+mn-lt"/>
              <a:cs typeface="+mn-lt"/>
            </a:endParaRPr>
          </a:p>
          <a:p>
            <a:pPr>
              <a:buFont typeface="Arial"/>
              <a:buChar char="•"/>
            </a:pPr>
            <a:r>
              <a:rPr lang="en-US" sz="2400" dirty="0">
                <a:ea typeface="+mn-lt"/>
                <a:cs typeface="+mn-lt"/>
              </a:rPr>
              <a:t>If staff has not returned to work in the office, now is the time to begin planning for that return.</a:t>
            </a:r>
            <a:endParaRPr lang="en-US" sz="2400" b="1" dirty="0">
              <a:ea typeface="+mn-lt"/>
              <a:cs typeface="+mn-lt"/>
            </a:endParaRPr>
          </a:p>
          <a:p>
            <a:pPr>
              <a:buFont typeface="Arial"/>
              <a:buChar char="•"/>
            </a:pPr>
            <a:r>
              <a:rPr lang="en-US" sz="2400" dirty="0">
                <a:ea typeface="+mn-lt"/>
                <a:cs typeface="+mn-lt"/>
              </a:rPr>
              <a:t>The CDC has useful tools and information for returning to work.</a:t>
            </a:r>
            <a:endParaRPr lang="en-US" sz="2400" b="1" dirty="0">
              <a:ea typeface="+mn-lt"/>
              <a:cs typeface="+mn-lt"/>
            </a:endParaRPr>
          </a:p>
          <a:p>
            <a:pPr>
              <a:buFont typeface="Arial"/>
              <a:buChar char="•"/>
            </a:pPr>
            <a:r>
              <a:rPr lang="en-US" sz="2400" dirty="0">
                <a:ea typeface="+mn-lt"/>
                <a:cs typeface="+mn-lt"/>
              </a:rPr>
              <a:t>It is important to be attentive to the range of feelings and concerns that returning to the workplace might bring.</a:t>
            </a:r>
          </a:p>
          <a:p>
            <a:pPr>
              <a:buFont typeface="Arial"/>
              <a:buChar char="•"/>
            </a:pPr>
            <a:r>
              <a:rPr lang="en-US" sz="2400" dirty="0">
                <a:ea typeface="+mn-lt"/>
                <a:cs typeface="+mn-lt"/>
              </a:rPr>
              <a:t>Mask wearing and physical distancing guidelines are important especially when meeting with visitors and while working together in public spaces.</a:t>
            </a:r>
          </a:p>
          <a:p>
            <a:pPr>
              <a:buFont typeface="Arial"/>
              <a:buChar char="•"/>
            </a:pPr>
            <a:r>
              <a:rPr lang="en-US" sz="2400" dirty="0">
                <a:cs typeface="Calibri"/>
              </a:rPr>
              <a:t>Associate for Human Resources, Anna Stefaniak, is available for consultation on returning to offices.</a:t>
            </a:r>
          </a:p>
          <a:p>
            <a:pPr>
              <a:buFont typeface="Arial"/>
              <a:buChar char="•"/>
            </a:pPr>
            <a:endParaRPr lang="en-US" sz="2400" dirty="0">
              <a:cs typeface="Calibri"/>
            </a:endParaRPr>
          </a:p>
          <a:p>
            <a:pPr marL="0" indent="0">
              <a:buNone/>
            </a:pPr>
            <a:endParaRPr lang="en-US" sz="2400" b="1" dirty="0">
              <a:ea typeface="+mn-lt"/>
              <a:cs typeface="+mn-lt"/>
            </a:endParaRPr>
          </a:p>
          <a:p>
            <a:endParaRPr lang="en-US" sz="2400" dirty="0">
              <a:ea typeface="+mn-lt"/>
              <a:cs typeface="+mn-lt"/>
            </a:endParaRPr>
          </a:p>
          <a:p>
            <a:endParaRPr lang="en-US" sz="2400" dirty="0">
              <a:cs typeface="Calibri"/>
            </a:endParaRPr>
          </a:p>
          <a:p>
            <a:pPr marL="0" indent="0">
              <a:buNone/>
            </a:pPr>
            <a:endParaRPr lang="en-US" sz="2400" dirty="0">
              <a:ea typeface="+mn-lt"/>
              <a:cs typeface="+mn-lt"/>
            </a:endParaRPr>
          </a:p>
        </p:txBody>
      </p:sp>
    </p:spTree>
    <p:extLst>
      <p:ext uri="{BB962C8B-B14F-4D97-AF65-F5344CB8AC3E}">
        <p14:creationId xmlns:p14="http://schemas.microsoft.com/office/powerpoint/2010/main" val="4726443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2D00AA-8117-8541-8596-6A911ABF432C}"/>
              </a:ext>
            </a:extLst>
          </p:cNvPr>
          <p:cNvSpPr>
            <a:spLocks noGrp="1"/>
          </p:cNvSpPr>
          <p:nvPr>
            <p:ph type="title"/>
          </p:nvPr>
        </p:nvSpPr>
        <p:spPr>
          <a:xfrm>
            <a:off x="1285240" y="1050595"/>
            <a:ext cx="8074815" cy="1618489"/>
          </a:xfrm>
        </p:spPr>
        <p:txBody>
          <a:bodyPr anchor="ctr">
            <a:normAutofit/>
          </a:bodyPr>
          <a:lstStyle/>
          <a:p>
            <a:r>
              <a:rPr lang="en-US" sz="5000" b="1" dirty="0">
                <a:solidFill>
                  <a:schemeClr val="accent2"/>
                </a:solidFill>
                <a:cs typeface="Calibri Light"/>
              </a:rPr>
              <a:t>Office Hours with Courtney</a:t>
            </a:r>
          </a:p>
        </p:txBody>
      </p:sp>
      <p:sp>
        <p:nvSpPr>
          <p:cNvPr id="3" name="Content Placeholder 2">
            <a:extLst>
              <a:ext uri="{FF2B5EF4-FFF2-40B4-BE49-F238E27FC236}">
                <a16:creationId xmlns:a16="http://schemas.microsoft.com/office/drawing/2014/main" id="{B75C992E-4A2C-4E45-A93C-8313FA7CCA28}"/>
              </a:ext>
            </a:extLst>
          </p:cNvPr>
          <p:cNvSpPr>
            <a:spLocks noGrp="1"/>
          </p:cNvSpPr>
          <p:nvPr>
            <p:ph idx="1"/>
          </p:nvPr>
        </p:nvSpPr>
        <p:spPr>
          <a:xfrm>
            <a:off x="1285240" y="2969469"/>
            <a:ext cx="8074815" cy="2800395"/>
          </a:xfrm>
        </p:spPr>
        <p:txBody>
          <a:bodyPr anchor="t">
            <a:normAutofit/>
          </a:bodyPr>
          <a:lstStyle/>
          <a:p>
            <a:pPr marL="0" indent="0" algn="ctr">
              <a:buNone/>
            </a:pPr>
            <a:r>
              <a:rPr lang="en-US" dirty="0">
                <a:cs typeface="Calibri" panose="020F0502020204030204"/>
              </a:rPr>
              <a:t>Wednesdays from 12:30-1</a:t>
            </a:r>
          </a:p>
          <a:p>
            <a:pPr marL="0" indent="0" algn="ctr">
              <a:buNone/>
            </a:pPr>
            <a:r>
              <a:rPr lang="en-US" dirty="0">
                <a:cs typeface="Calibri" panose="020F0502020204030204"/>
              </a:rPr>
              <a:t>Via zoom</a:t>
            </a:r>
          </a:p>
          <a:p>
            <a:pPr marL="0" indent="0" algn="ctr">
              <a:buNone/>
            </a:pPr>
            <a:r>
              <a:rPr lang="en-US" dirty="0">
                <a:cs typeface="Calibri" panose="020F0502020204030204"/>
              </a:rPr>
              <a:t>Meeting ID 816 6808 2004</a:t>
            </a:r>
          </a:p>
          <a:p>
            <a:pPr marL="0" indent="0" algn="ctr">
              <a:buNone/>
            </a:pPr>
            <a:r>
              <a:rPr lang="en-US" dirty="0">
                <a:cs typeface="Calibri" panose="020F0502020204030204"/>
              </a:rPr>
              <a:t>Passcode 747223</a:t>
            </a:r>
          </a:p>
          <a:p>
            <a:pPr marL="0" indent="0" algn="ctr">
              <a:buNone/>
            </a:pPr>
            <a:r>
              <a:rPr lang="en-US" sz="2400" dirty="0">
                <a:cs typeface="Calibri" panose="020F0502020204030204"/>
              </a:rPr>
              <a:t>(</a:t>
            </a:r>
            <a:r>
              <a:rPr lang="en-US" sz="2400" i="1" dirty="0">
                <a:cs typeface="Calibri" panose="020F0502020204030204"/>
              </a:rPr>
              <a:t>published each week in e-news)</a:t>
            </a:r>
          </a:p>
        </p:txBody>
      </p:sp>
    </p:spTree>
    <p:extLst>
      <p:ext uri="{BB962C8B-B14F-4D97-AF65-F5344CB8AC3E}">
        <p14:creationId xmlns:p14="http://schemas.microsoft.com/office/powerpoint/2010/main" val="42654743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A4026A73-1F7F-49F2-B319-8CA3B3D53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Right Triangle 11">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6702876-C963-0C4C-8E92-5D06991A09EB}"/>
              </a:ext>
            </a:extLst>
          </p:cNvPr>
          <p:cNvSpPr>
            <a:spLocks noGrp="1"/>
          </p:cNvSpPr>
          <p:nvPr>
            <p:ph type="title"/>
          </p:nvPr>
        </p:nvSpPr>
        <p:spPr>
          <a:xfrm>
            <a:off x="1006900" y="1188637"/>
            <a:ext cx="3141430" cy="4480726"/>
          </a:xfrm>
        </p:spPr>
        <p:txBody>
          <a:bodyPr>
            <a:normAutofit/>
          </a:bodyPr>
          <a:lstStyle/>
          <a:p>
            <a:pPr algn="r"/>
            <a:r>
              <a:rPr lang="en-US" sz="6600"/>
              <a:t>Thank you to our team</a:t>
            </a:r>
          </a:p>
        </p:txBody>
      </p:sp>
      <p:cxnSp>
        <p:nvCxnSpPr>
          <p:cNvPr id="16" name="Straight Connector 15">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ED8F28D-8767-2C4C-8C2D-EBC198E3BAC6}"/>
              </a:ext>
            </a:extLst>
          </p:cNvPr>
          <p:cNvSpPr>
            <a:spLocks noGrp="1"/>
          </p:cNvSpPr>
          <p:nvPr>
            <p:ph idx="1"/>
          </p:nvPr>
        </p:nvSpPr>
        <p:spPr>
          <a:xfrm>
            <a:off x="5138928" y="1338729"/>
            <a:ext cx="4795584" cy="4180542"/>
          </a:xfrm>
        </p:spPr>
        <p:txBody>
          <a:bodyPr anchor="ctr">
            <a:normAutofit lnSpcReduction="10000"/>
          </a:bodyPr>
          <a:lstStyle/>
          <a:p>
            <a:r>
              <a:rPr lang="en-US" sz="2000" dirty="0"/>
              <a:t>Beth Lucas, St Paul McHenry</a:t>
            </a:r>
          </a:p>
          <a:p>
            <a:r>
              <a:rPr lang="en-US" sz="2000" dirty="0"/>
              <a:t>Jo Ann Lagman, St Mark, Glen Ellyn</a:t>
            </a:r>
          </a:p>
          <a:p>
            <a:r>
              <a:rPr lang="en-US" sz="2000" dirty="0"/>
              <a:t>Jacqueline Cameron, Church of Atonement</a:t>
            </a:r>
          </a:p>
          <a:p>
            <a:r>
              <a:rPr lang="en-US" sz="2000" dirty="0"/>
              <a:t>Fulton Porter, St Thomas, Chicago</a:t>
            </a:r>
          </a:p>
          <a:p>
            <a:r>
              <a:rPr lang="en-US" sz="2000" dirty="0"/>
              <a:t>Wes Smedley, St </a:t>
            </a:r>
            <a:r>
              <a:rPr lang="en-US" sz="2000" dirty="0" err="1"/>
              <a:t>Chrysostom</a:t>
            </a:r>
            <a:r>
              <a:rPr lang="en-US" sz="2000"/>
              <a:t>, Chicago</a:t>
            </a:r>
            <a:endParaRPr lang="en-US" sz="2000" dirty="0"/>
          </a:p>
          <a:p>
            <a:r>
              <a:rPr lang="en-US" sz="2000" dirty="0"/>
              <a:t>Anthony Vaccaro, Church of our Savior, Chicago</a:t>
            </a:r>
          </a:p>
          <a:p>
            <a:r>
              <a:rPr lang="en-US" sz="2000" dirty="0"/>
              <a:t>Courtney Reid</a:t>
            </a:r>
          </a:p>
          <a:p>
            <a:r>
              <a:rPr lang="en-US" sz="2000" dirty="0"/>
              <a:t>Andrea Mysen</a:t>
            </a:r>
          </a:p>
          <a:p>
            <a:r>
              <a:rPr lang="en-US" sz="2000" dirty="0"/>
              <a:t>Crystal Plummer</a:t>
            </a:r>
          </a:p>
          <a:p>
            <a:r>
              <a:rPr lang="en-US" sz="2000" dirty="0"/>
              <a:t>Bishop-elect Paula Clark</a:t>
            </a:r>
          </a:p>
        </p:txBody>
      </p:sp>
    </p:spTree>
    <p:extLst>
      <p:ext uri="{BB962C8B-B14F-4D97-AF65-F5344CB8AC3E}">
        <p14:creationId xmlns:p14="http://schemas.microsoft.com/office/powerpoint/2010/main" val="2566128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EAC7AC3-EEBC-41DB-8399-C7148E7495AD}"/>
              </a:ext>
            </a:extLst>
          </p:cNvPr>
          <p:cNvSpPr>
            <a:spLocks noGrp="1"/>
          </p:cNvSpPr>
          <p:nvPr>
            <p:ph type="title"/>
          </p:nvPr>
        </p:nvSpPr>
        <p:spPr>
          <a:xfrm>
            <a:off x="1285240" y="1050595"/>
            <a:ext cx="3744185" cy="1716360"/>
          </a:xfrm>
        </p:spPr>
        <p:txBody>
          <a:bodyPr anchor="ctr">
            <a:normAutofit/>
          </a:bodyPr>
          <a:lstStyle/>
          <a:p>
            <a:r>
              <a:rPr lang="en-US" sz="6000">
                <a:cs typeface="Calibri Light"/>
              </a:rPr>
              <a:t>Framework</a:t>
            </a:r>
            <a:endParaRPr lang="en-US" sz="6000"/>
          </a:p>
        </p:txBody>
      </p:sp>
      <p:sp>
        <p:nvSpPr>
          <p:cNvPr id="3" name="Content Placeholder 2">
            <a:extLst>
              <a:ext uri="{FF2B5EF4-FFF2-40B4-BE49-F238E27FC236}">
                <a16:creationId xmlns:a16="http://schemas.microsoft.com/office/drawing/2014/main" id="{0EE1CF0E-EF8A-4B76-B4F3-05AA668A1A8F}"/>
              </a:ext>
            </a:extLst>
          </p:cNvPr>
          <p:cNvSpPr>
            <a:spLocks noGrp="1"/>
          </p:cNvSpPr>
          <p:nvPr>
            <p:ph idx="1"/>
          </p:nvPr>
        </p:nvSpPr>
        <p:spPr>
          <a:xfrm>
            <a:off x="1285240" y="2969469"/>
            <a:ext cx="8074815" cy="2800395"/>
          </a:xfrm>
        </p:spPr>
        <p:txBody>
          <a:bodyPr anchor="t">
            <a:normAutofit/>
          </a:bodyPr>
          <a:lstStyle/>
          <a:p>
            <a:r>
              <a:rPr lang="en-US" sz="1100" b="0" i="0" u="none" strike="noStrike">
                <a:solidFill>
                  <a:srgbClr val="FFFFFF"/>
                </a:solidFill>
                <a:effectLst/>
                <a:latin typeface="Google Sans"/>
              </a:rPr>
              <a:t>Deanery</a:t>
            </a:r>
          </a:p>
          <a:p>
            <a:br>
              <a:rPr lang="en-US" sz="1100"/>
            </a:br>
            <a:endParaRPr lang="en-US" sz="2400"/>
          </a:p>
        </p:txBody>
      </p:sp>
      <p:pic>
        <p:nvPicPr>
          <p:cNvPr id="4" name="Google Shape;68;p3">
            <a:extLst>
              <a:ext uri="{FF2B5EF4-FFF2-40B4-BE49-F238E27FC236}">
                <a16:creationId xmlns:a16="http://schemas.microsoft.com/office/drawing/2014/main" id="{3DE76430-366E-7E42-9B14-C43DC886482C}"/>
              </a:ext>
            </a:extLst>
          </p:cNvPr>
          <p:cNvPicPr preferRelativeResize="0"/>
          <p:nvPr/>
        </p:nvPicPr>
        <p:blipFill rotWithShape="1">
          <a:blip r:embed="rId2">
            <a:alphaModFix/>
          </a:blip>
          <a:srcRect l="31704" t="19670" r="20237" b="32872"/>
          <a:stretch/>
        </p:blipFill>
        <p:spPr>
          <a:xfrm>
            <a:off x="5023387" y="680342"/>
            <a:ext cx="4856272" cy="4578253"/>
          </a:xfrm>
          <a:prstGeom prst="rect">
            <a:avLst/>
          </a:prstGeom>
          <a:noFill/>
          <a:ln>
            <a:noFill/>
          </a:ln>
        </p:spPr>
      </p:pic>
      <p:sp>
        <p:nvSpPr>
          <p:cNvPr id="5" name="Google Shape;70;p3">
            <a:extLst>
              <a:ext uri="{FF2B5EF4-FFF2-40B4-BE49-F238E27FC236}">
                <a16:creationId xmlns:a16="http://schemas.microsoft.com/office/drawing/2014/main" id="{EAEF1911-4427-1C41-A8EE-13C4EFA49F53}"/>
              </a:ext>
            </a:extLst>
          </p:cNvPr>
          <p:cNvSpPr txBox="1">
            <a:spLocks/>
          </p:cNvSpPr>
          <p:nvPr/>
        </p:nvSpPr>
        <p:spPr>
          <a:xfrm>
            <a:off x="1174918" y="2319547"/>
            <a:ext cx="3683400" cy="3179400"/>
          </a:xfrm>
          <a:prstGeom prst="rect">
            <a:avLst/>
          </a:prstGeom>
          <a:noFill/>
          <a:ln>
            <a:noFill/>
          </a:ln>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349250">
              <a:lnSpc>
                <a:spcPct val="115000"/>
              </a:lnSpc>
              <a:spcBef>
                <a:spcPts val="0"/>
              </a:spcBef>
              <a:buClr>
                <a:schemeClr val="dk1"/>
              </a:buClr>
              <a:buSzPts val="1900"/>
              <a:buFont typeface="Arial" panose="020B0604020202020204" pitchFamily="34" charset="0"/>
              <a:buChar char="●"/>
            </a:pPr>
            <a:r>
              <a:rPr lang="en-US" sz="2400" b="1" dirty="0">
                <a:solidFill>
                  <a:schemeClr val="dk1"/>
                </a:solidFill>
              </a:rPr>
              <a:t>Promote Safety</a:t>
            </a:r>
          </a:p>
          <a:p>
            <a:pPr marL="457200" indent="-349250">
              <a:lnSpc>
                <a:spcPct val="115000"/>
              </a:lnSpc>
              <a:spcBef>
                <a:spcPts val="0"/>
              </a:spcBef>
              <a:buClr>
                <a:schemeClr val="dk1"/>
              </a:buClr>
              <a:buSzPts val="1900"/>
              <a:buFont typeface="Arial" panose="020B0604020202020204" pitchFamily="34" charset="0"/>
              <a:buChar char="●"/>
            </a:pPr>
            <a:r>
              <a:rPr lang="en-US" sz="2400" b="1" dirty="0">
                <a:solidFill>
                  <a:schemeClr val="dk1"/>
                </a:solidFill>
              </a:rPr>
              <a:t>Promote Calm</a:t>
            </a:r>
          </a:p>
          <a:p>
            <a:pPr marL="457200" indent="-349250">
              <a:lnSpc>
                <a:spcPct val="115000"/>
              </a:lnSpc>
              <a:spcBef>
                <a:spcPts val="0"/>
              </a:spcBef>
              <a:buClr>
                <a:schemeClr val="dk1"/>
              </a:buClr>
              <a:buSzPts val="1900"/>
              <a:buFont typeface="Arial" panose="020B0604020202020204" pitchFamily="34" charset="0"/>
              <a:buChar char="●"/>
            </a:pPr>
            <a:r>
              <a:rPr lang="en-US" sz="2400" b="1" dirty="0">
                <a:solidFill>
                  <a:schemeClr val="dk1"/>
                </a:solidFill>
              </a:rPr>
              <a:t>Promote Self and Collective Efficacy</a:t>
            </a:r>
          </a:p>
          <a:p>
            <a:pPr marL="457200" indent="-349250">
              <a:lnSpc>
                <a:spcPct val="115000"/>
              </a:lnSpc>
              <a:spcBef>
                <a:spcPts val="0"/>
              </a:spcBef>
              <a:buClr>
                <a:schemeClr val="dk1"/>
              </a:buClr>
              <a:buSzPts val="1900"/>
              <a:buFont typeface="Arial" panose="020B0604020202020204" pitchFamily="34" charset="0"/>
              <a:buChar char="●"/>
            </a:pPr>
            <a:r>
              <a:rPr lang="en-US" sz="2400" b="1" dirty="0">
                <a:solidFill>
                  <a:schemeClr val="dk1"/>
                </a:solidFill>
              </a:rPr>
              <a:t>Promote Connectedness</a:t>
            </a:r>
          </a:p>
          <a:p>
            <a:pPr marL="457200" indent="-349250">
              <a:lnSpc>
                <a:spcPct val="115000"/>
              </a:lnSpc>
              <a:spcBef>
                <a:spcPts val="0"/>
              </a:spcBef>
              <a:buClr>
                <a:schemeClr val="dk1"/>
              </a:buClr>
              <a:buSzPts val="1900"/>
              <a:buFont typeface="Arial" panose="020B0604020202020204" pitchFamily="34" charset="0"/>
              <a:buChar char="●"/>
            </a:pPr>
            <a:r>
              <a:rPr lang="en-US" sz="2400" b="1" dirty="0">
                <a:solidFill>
                  <a:schemeClr val="dk1"/>
                </a:solidFill>
              </a:rPr>
              <a:t>Promote Hope</a:t>
            </a:r>
            <a:endParaRPr lang="en-US" sz="2400" dirty="0"/>
          </a:p>
        </p:txBody>
      </p:sp>
    </p:spTree>
    <p:extLst>
      <p:ext uri="{BB962C8B-B14F-4D97-AF65-F5344CB8AC3E}">
        <p14:creationId xmlns:p14="http://schemas.microsoft.com/office/powerpoint/2010/main" val="16366012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p>
          <a:p>
            <a:pPr algn="ctr"/>
            <a:endParaRPr lang="en-US" dirty="0">
              <a:cs typeface="Calibri"/>
            </a:endParaRPr>
          </a:p>
          <a:p>
            <a:pPr algn="ctr"/>
            <a:endParaRPr lang="en-US" dirty="0">
              <a:cs typeface="Calibri"/>
            </a:endParaRPr>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EE1CF0E-EF8A-4B76-B4F3-05AA668A1A8F}"/>
              </a:ext>
            </a:extLst>
          </p:cNvPr>
          <p:cNvSpPr>
            <a:spLocks noGrp="1"/>
          </p:cNvSpPr>
          <p:nvPr>
            <p:ph idx="1"/>
          </p:nvPr>
        </p:nvSpPr>
        <p:spPr>
          <a:xfrm>
            <a:off x="1285240" y="2969469"/>
            <a:ext cx="8074815" cy="2800395"/>
          </a:xfrm>
        </p:spPr>
        <p:txBody>
          <a:bodyPr anchor="t">
            <a:normAutofit/>
          </a:bodyPr>
          <a:lstStyle/>
          <a:p>
            <a:r>
              <a:rPr lang="en-US" sz="1100" b="0" i="0" u="none" strike="noStrike">
                <a:solidFill>
                  <a:srgbClr val="FFFFFF"/>
                </a:solidFill>
                <a:effectLst/>
                <a:latin typeface="Google Sans"/>
              </a:rPr>
              <a:t>Deanery</a:t>
            </a:r>
          </a:p>
          <a:p>
            <a:br>
              <a:rPr lang="en-US" sz="1100"/>
            </a:br>
            <a:endParaRPr lang="en-US" sz="2400"/>
          </a:p>
        </p:txBody>
      </p:sp>
      <p:pic>
        <p:nvPicPr>
          <p:cNvPr id="15" name="Picture 15">
            <a:extLst>
              <a:ext uri="{FF2B5EF4-FFF2-40B4-BE49-F238E27FC236}">
                <a16:creationId xmlns:a16="http://schemas.microsoft.com/office/drawing/2014/main" id="{290CAC4A-59C2-E545-85DA-94AAC4D0E54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14807" y="855585"/>
            <a:ext cx="2225373" cy="1669437"/>
          </a:xfrm>
          <a:prstGeom prst="rect">
            <a:avLst/>
          </a:prstGeom>
        </p:spPr>
      </p:pic>
      <p:sp>
        <p:nvSpPr>
          <p:cNvPr id="9" name="Google Shape;82;p5">
            <a:extLst>
              <a:ext uri="{FF2B5EF4-FFF2-40B4-BE49-F238E27FC236}">
                <a16:creationId xmlns:a16="http://schemas.microsoft.com/office/drawing/2014/main" id="{84842616-4E3F-8246-A94E-64AA0B285A0C}"/>
              </a:ext>
            </a:extLst>
          </p:cNvPr>
          <p:cNvSpPr txBox="1">
            <a:spLocks/>
          </p:cNvSpPr>
          <p:nvPr/>
        </p:nvSpPr>
        <p:spPr>
          <a:xfrm>
            <a:off x="838200" y="422629"/>
            <a:ext cx="10515600" cy="5754334"/>
          </a:xfrm>
          <a:prstGeom prst="rect">
            <a:avLst/>
          </a:prstGeom>
          <a:noFill/>
          <a:ln>
            <a:noFill/>
          </a:ln>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Clr>
                <a:srgbClr val="000000"/>
              </a:buClr>
              <a:buSzPts val="1800"/>
              <a:buFont typeface="Arial"/>
              <a:buNone/>
            </a:pPr>
            <a:endParaRPr lang="en-US" sz="1800" b="1" dirty="0">
              <a:solidFill>
                <a:srgbClr val="000000"/>
              </a:solidFill>
              <a:latin typeface="Arial"/>
              <a:ea typeface="Arial"/>
              <a:cs typeface="Arial"/>
              <a:sym typeface="Arial"/>
            </a:endParaRPr>
          </a:p>
          <a:p>
            <a:pPr marL="0" indent="0">
              <a:lnSpc>
                <a:spcPct val="100000"/>
              </a:lnSpc>
              <a:spcBef>
                <a:spcPts val="0"/>
              </a:spcBef>
              <a:buClr>
                <a:srgbClr val="000000"/>
              </a:buClr>
              <a:buSzPts val="1800"/>
              <a:buFont typeface="Arial"/>
              <a:buNone/>
            </a:pPr>
            <a:endParaRPr lang="en-US" sz="1800" b="1" dirty="0">
              <a:solidFill>
                <a:srgbClr val="000000"/>
              </a:solidFill>
              <a:latin typeface="Arial"/>
              <a:ea typeface="Arial"/>
              <a:cs typeface="Arial"/>
              <a:sym typeface="Arial"/>
            </a:endParaRPr>
          </a:p>
          <a:p>
            <a:pPr marL="0" indent="0">
              <a:lnSpc>
                <a:spcPct val="100000"/>
              </a:lnSpc>
              <a:spcBef>
                <a:spcPts val="0"/>
              </a:spcBef>
              <a:buClr>
                <a:srgbClr val="000000"/>
              </a:buClr>
              <a:buSzPts val="1800"/>
              <a:buFont typeface="Arial"/>
              <a:buNone/>
            </a:pPr>
            <a:r>
              <a:rPr lang="en-US" sz="2400" b="1" dirty="0">
                <a:solidFill>
                  <a:srgbClr val="000000"/>
                </a:solidFill>
                <a:latin typeface="Arial"/>
                <a:ea typeface="Arial"/>
                <a:cs typeface="Arial"/>
                <a:sym typeface="Arial"/>
              </a:rPr>
              <a:t>Physical Distancing: </a:t>
            </a:r>
            <a:r>
              <a:rPr lang="en-US" sz="2400" dirty="0">
                <a:solidFill>
                  <a:srgbClr val="000000"/>
                </a:solidFill>
                <a:latin typeface="Arial"/>
                <a:ea typeface="Arial"/>
                <a:cs typeface="Arial"/>
                <a:sym typeface="Arial"/>
              </a:rPr>
              <a:t>6 feet between all persons not living in same household.</a:t>
            </a:r>
            <a:r>
              <a:rPr lang="en-US" sz="2400" b="1" dirty="0">
                <a:solidFill>
                  <a:srgbClr val="000000"/>
                </a:solidFill>
                <a:latin typeface="Arial"/>
                <a:ea typeface="Arial"/>
                <a:cs typeface="Arial"/>
                <a:sym typeface="Arial"/>
              </a:rPr>
              <a:t> </a:t>
            </a:r>
            <a:endParaRPr lang="en-US" sz="2400" dirty="0">
              <a:solidFill>
                <a:srgbClr val="000000"/>
              </a:solidFill>
              <a:latin typeface="Arial"/>
              <a:ea typeface="Arial"/>
              <a:cs typeface="Arial"/>
              <a:sym typeface="Arial"/>
            </a:endParaRPr>
          </a:p>
          <a:p>
            <a:pPr marL="0" indent="0">
              <a:lnSpc>
                <a:spcPct val="100000"/>
              </a:lnSpc>
              <a:spcBef>
                <a:spcPts val="0"/>
              </a:spcBef>
              <a:buClr>
                <a:srgbClr val="000000"/>
              </a:buClr>
              <a:buSzPts val="1800"/>
              <a:buFont typeface="Arial"/>
              <a:buNone/>
            </a:pPr>
            <a:endParaRPr lang="en-US" sz="1800" dirty="0">
              <a:solidFill>
                <a:srgbClr val="000000"/>
              </a:solidFill>
              <a:latin typeface="Arial"/>
              <a:ea typeface="Arial"/>
              <a:cs typeface="Arial"/>
              <a:sym typeface="Arial"/>
            </a:endParaRPr>
          </a:p>
          <a:p>
            <a:pPr marL="0" indent="0">
              <a:lnSpc>
                <a:spcPct val="100000"/>
              </a:lnSpc>
              <a:spcBef>
                <a:spcPts val="0"/>
              </a:spcBef>
              <a:buClr>
                <a:srgbClr val="000000"/>
              </a:buClr>
              <a:buSzPts val="1800"/>
              <a:buFont typeface="Arial"/>
              <a:buNone/>
            </a:pPr>
            <a:endParaRPr lang="en-US" sz="1800" b="1" dirty="0">
              <a:solidFill>
                <a:srgbClr val="000000"/>
              </a:solidFill>
              <a:latin typeface="Arial"/>
              <a:ea typeface="Arial"/>
              <a:cs typeface="Arial"/>
              <a:sym typeface="Arial"/>
            </a:endParaRPr>
          </a:p>
          <a:p>
            <a:pPr marL="0" indent="0">
              <a:lnSpc>
                <a:spcPct val="100000"/>
              </a:lnSpc>
              <a:spcBef>
                <a:spcPts val="0"/>
              </a:spcBef>
              <a:buClr>
                <a:srgbClr val="000000"/>
              </a:buClr>
              <a:buSzPts val="1800"/>
              <a:buNone/>
            </a:pPr>
            <a:r>
              <a:rPr lang="en-US" sz="2400" b="1" dirty="0">
                <a:solidFill>
                  <a:srgbClr val="000000"/>
                </a:solidFill>
                <a:latin typeface="Arial"/>
                <a:ea typeface="Arial"/>
                <a:cs typeface="Arial"/>
                <a:sym typeface="Arial"/>
              </a:rPr>
              <a:t>Masks:  </a:t>
            </a:r>
            <a:r>
              <a:rPr lang="en-US" sz="2400" dirty="0">
                <a:solidFill>
                  <a:srgbClr val="000000"/>
                </a:solidFill>
                <a:latin typeface="Arial"/>
                <a:ea typeface="Arial"/>
                <a:cs typeface="Arial"/>
                <a:sym typeface="Arial"/>
              </a:rPr>
              <a:t>All wear masks regardless of vaccination status, except for limited exceptions.</a:t>
            </a:r>
            <a:endParaRPr lang="en-US" sz="2400" dirty="0">
              <a:solidFill>
                <a:srgbClr val="000000"/>
              </a:solidFill>
              <a:latin typeface="Arial"/>
              <a:ea typeface="Arial"/>
              <a:cs typeface="Arial"/>
            </a:endParaRPr>
          </a:p>
          <a:p>
            <a:pPr marL="0" indent="0">
              <a:lnSpc>
                <a:spcPct val="100000"/>
              </a:lnSpc>
              <a:spcBef>
                <a:spcPts val="0"/>
              </a:spcBef>
              <a:buClr>
                <a:srgbClr val="000000"/>
              </a:buClr>
              <a:buSzPts val="1800"/>
              <a:buFont typeface="Arial"/>
              <a:buNone/>
            </a:pPr>
            <a:endParaRPr lang="en-US" sz="1800" b="1" dirty="0">
              <a:solidFill>
                <a:srgbClr val="000000"/>
              </a:solidFill>
              <a:latin typeface="Arial"/>
              <a:ea typeface="Arial"/>
              <a:cs typeface="Arial"/>
              <a:sym typeface="Arial"/>
            </a:endParaRPr>
          </a:p>
          <a:p>
            <a:pPr marL="0" indent="0">
              <a:lnSpc>
                <a:spcPct val="100000"/>
              </a:lnSpc>
              <a:spcBef>
                <a:spcPts val="0"/>
              </a:spcBef>
              <a:buClr>
                <a:srgbClr val="000000"/>
              </a:buClr>
              <a:buSzPts val="1800"/>
              <a:buFont typeface="Arial"/>
              <a:buNone/>
            </a:pPr>
            <a:endParaRPr lang="en-US" sz="1800" b="1" dirty="0">
              <a:solidFill>
                <a:srgbClr val="000000"/>
              </a:solidFill>
              <a:latin typeface="Arial"/>
              <a:ea typeface="Arial"/>
              <a:cs typeface="Arial"/>
              <a:sym typeface="Arial"/>
            </a:endParaRPr>
          </a:p>
          <a:p>
            <a:pPr marL="0" indent="0">
              <a:lnSpc>
                <a:spcPct val="100000"/>
              </a:lnSpc>
              <a:spcBef>
                <a:spcPts val="0"/>
              </a:spcBef>
              <a:buClr>
                <a:srgbClr val="000000"/>
              </a:buClr>
              <a:buSzPts val="1800"/>
              <a:buNone/>
            </a:pPr>
            <a:endParaRPr lang="en-US" sz="2400" b="1" dirty="0">
              <a:solidFill>
                <a:srgbClr val="000000"/>
              </a:solidFill>
              <a:latin typeface="Arial"/>
              <a:ea typeface="Arial"/>
              <a:cs typeface="Arial"/>
              <a:sym typeface="Arial"/>
            </a:endParaRPr>
          </a:p>
          <a:p>
            <a:pPr marL="0" indent="0">
              <a:lnSpc>
                <a:spcPct val="100000"/>
              </a:lnSpc>
              <a:spcBef>
                <a:spcPts val="0"/>
              </a:spcBef>
              <a:buSzPts val="1800"/>
              <a:buNone/>
            </a:pPr>
            <a:endParaRPr lang="en-US" sz="2400" b="1" dirty="0">
              <a:solidFill>
                <a:srgbClr val="000000"/>
              </a:solidFill>
              <a:latin typeface="Arial"/>
              <a:ea typeface="Arial"/>
              <a:cs typeface="Arial"/>
              <a:sym typeface="Arial"/>
            </a:endParaRPr>
          </a:p>
          <a:p>
            <a:pPr marL="0" indent="0">
              <a:lnSpc>
                <a:spcPct val="100000"/>
              </a:lnSpc>
              <a:spcBef>
                <a:spcPts val="0"/>
              </a:spcBef>
              <a:buSzPts val="1800"/>
              <a:buNone/>
            </a:pPr>
            <a:r>
              <a:rPr lang="en-US" sz="2400" b="1" dirty="0">
                <a:solidFill>
                  <a:srgbClr val="000000"/>
                </a:solidFill>
                <a:latin typeface="Arial"/>
                <a:ea typeface="Arial"/>
                <a:cs typeface="Arial"/>
                <a:sym typeface="Arial"/>
              </a:rPr>
              <a:t>Good Hygiene:  </a:t>
            </a:r>
            <a:r>
              <a:rPr lang="en-US" sz="2400" dirty="0">
                <a:solidFill>
                  <a:srgbClr val="000000"/>
                </a:solidFill>
                <a:latin typeface="Arial"/>
                <a:ea typeface="Arial"/>
                <a:cs typeface="Arial"/>
                <a:sym typeface="Arial"/>
              </a:rPr>
              <a:t>Frequent hand-washing, sanitizing, and not touching face.</a:t>
            </a:r>
            <a:endParaRPr lang="en-US">
              <a:cs typeface="Calibri"/>
            </a:endParaRPr>
          </a:p>
          <a:p>
            <a:pPr marL="0" indent="0">
              <a:lnSpc>
                <a:spcPct val="100000"/>
              </a:lnSpc>
              <a:spcBef>
                <a:spcPts val="0"/>
              </a:spcBef>
              <a:buClr>
                <a:srgbClr val="000000"/>
              </a:buClr>
              <a:buSzPts val="1800"/>
              <a:buFont typeface="Arial"/>
              <a:buNone/>
            </a:pPr>
            <a:endParaRPr lang="en-US" sz="2400" dirty="0">
              <a:solidFill>
                <a:srgbClr val="000000"/>
              </a:solidFill>
              <a:latin typeface="Arial"/>
              <a:ea typeface="Arial"/>
              <a:cs typeface="Arial"/>
              <a:sym typeface="Arial"/>
            </a:endParaRPr>
          </a:p>
          <a:p>
            <a:pPr marL="0" indent="0">
              <a:lnSpc>
                <a:spcPct val="100000"/>
              </a:lnSpc>
              <a:spcBef>
                <a:spcPts val="0"/>
              </a:spcBef>
              <a:buClr>
                <a:srgbClr val="000000"/>
              </a:buClr>
              <a:buSzPts val="1800"/>
              <a:buFont typeface="Arial"/>
              <a:buNone/>
            </a:pPr>
            <a:endParaRPr lang="en-US" sz="1800" b="1" dirty="0">
              <a:solidFill>
                <a:srgbClr val="000000"/>
              </a:solidFill>
              <a:latin typeface="Arial"/>
              <a:ea typeface="Arial"/>
              <a:cs typeface="Arial"/>
              <a:sym typeface="Arial"/>
            </a:endParaRPr>
          </a:p>
          <a:p>
            <a:pPr marL="0" indent="0">
              <a:lnSpc>
                <a:spcPct val="100000"/>
              </a:lnSpc>
              <a:spcBef>
                <a:spcPts val="0"/>
              </a:spcBef>
              <a:buClr>
                <a:srgbClr val="000000"/>
              </a:buClr>
              <a:buSzPts val="1800"/>
              <a:buFont typeface="Arial"/>
              <a:buNone/>
            </a:pPr>
            <a:r>
              <a:rPr lang="en-US" sz="2400" b="1" dirty="0">
                <a:solidFill>
                  <a:srgbClr val="000000"/>
                </a:solidFill>
                <a:latin typeface="Arial"/>
                <a:ea typeface="Arial"/>
                <a:cs typeface="Arial"/>
                <a:sym typeface="Arial"/>
              </a:rPr>
              <a:t>Cleanliness:</a:t>
            </a:r>
            <a:r>
              <a:rPr lang="en-US" sz="2400">
                <a:solidFill>
                  <a:srgbClr val="000000"/>
                </a:solidFill>
                <a:latin typeface="Arial"/>
                <a:ea typeface="Arial"/>
                <a:cs typeface="Arial"/>
                <a:sym typeface="Arial"/>
              </a:rPr>
              <a:t> Spaces are cleaned and sanitized after each use and cleaned </a:t>
            </a:r>
            <a:r>
              <a:rPr lang="en-US" sz="2400" dirty="0">
                <a:solidFill>
                  <a:srgbClr val="000000"/>
                </a:solidFill>
                <a:latin typeface="Arial"/>
                <a:ea typeface="Arial"/>
                <a:cs typeface="Arial"/>
                <a:sym typeface="Arial"/>
              </a:rPr>
              <a:t>regularly.</a:t>
            </a:r>
            <a:endParaRPr lang="en-US" sz="2400" i="1" dirty="0">
              <a:solidFill>
                <a:srgbClr val="000000"/>
              </a:solidFill>
              <a:latin typeface="Arial"/>
              <a:ea typeface="Arial"/>
              <a:cs typeface="Arial"/>
              <a:sym typeface="Arial"/>
            </a:endParaRPr>
          </a:p>
          <a:p>
            <a:pPr marL="0" indent="0">
              <a:lnSpc>
                <a:spcPct val="100000"/>
              </a:lnSpc>
              <a:spcBef>
                <a:spcPts val="0"/>
              </a:spcBef>
              <a:buClr>
                <a:srgbClr val="000000"/>
              </a:buClr>
              <a:buSzPts val="1800"/>
              <a:buFont typeface="Arial"/>
              <a:buNone/>
            </a:pPr>
            <a:endParaRPr lang="en-US" sz="1800" dirty="0">
              <a:solidFill>
                <a:srgbClr val="000000"/>
              </a:solidFill>
              <a:latin typeface="Arial"/>
              <a:ea typeface="Arial"/>
              <a:cs typeface="Arial"/>
              <a:sym typeface="Arial"/>
            </a:endParaRPr>
          </a:p>
          <a:p>
            <a:pPr marL="0" indent="0">
              <a:lnSpc>
                <a:spcPct val="100000"/>
              </a:lnSpc>
              <a:spcBef>
                <a:spcPts val="0"/>
              </a:spcBef>
              <a:buClr>
                <a:srgbClr val="000000"/>
              </a:buClr>
              <a:buSzPts val="1800"/>
              <a:buFont typeface="Arial"/>
              <a:buNone/>
            </a:pPr>
            <a:endParaRPr lang="en-US" sz="1800" dirty="0">
              <a:solidFill>
                <a:srgbClr val="000000"/>
              </a:solidFill>
              <a:latin typeface="Arial"/>
              <a:ea typeface="Arial"/>
              <a:cs typeface="Arial"/>
              <a:sym typeface="Arial"/>
            </a:endParaRPr>
          </a:p>
        </p:txBody>
      </p:sp>
      <p:pic>
        <p:nvPicPr>
          <p:cNvPr id="19" name="Picture 19">
            <a:extLst>
              <a:ext uri="{FF2B5EF4-FFF2-40B4-BE49-F238E27FC236}">
                <a16:creationId xmlns:a16="http://schemas.microsoft.com/office/drawing/2014/main" id="{FE279F58-BB51-5C45-8A3D-42DB30CB67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9334" y="3141738"/>
            <a:ext cx="1226426" cy="1031119"/>
          </a:xfrm>
          <a:prstGeom prst="rect">
            <a:avLst/>
          </a:prstGeom>
        </p:spPr>
      </p:pic>
    </p:spTree>
    <p:extLst>
      <p:ext uri="{BB962C8B-B14F-4D97-AF65-F5344CB8AC3E}">
        <p14:creationId xmlns:p14="http://schemas.microsoft.com/office/powerpoint/2010/main" val="38054324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2">
            <a:extLst>
              <a:ext uri="{FF2B5EF4-FFF2-40B4-BE49-F238E27FC236}">
                <a16:creationId xmlns:a16="http://schemas.microsoft.com/office/drawing/2014/main" id="{5E739719-C98D-FF45-ACBE-7E22D4E1EC1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30476" y="564824"/>
            <a:ext cx="7393214" cy="5971443"/>
          </a:xfrm>
        </p:spPr>
      </p:pic>
      <p:sp>
        <p:nvSpPr>
          <p:cNvPr id="2" name="TextBox 1">
            <a:extLst>
              <a:ext uri="{FF2B5EF4-FFF2-40B4-BE49-F238E27FC236}">
                <a16:creationId xmlns:a16="http://schemas.microsoft.com/office/drawing/2014/main" id="{C916D685-93EB-4D26-85C1-B5B19A54D445}"/>
              </a:ext>
            </a:extLst>
          </p:cNvPr>
          <p:cNvSpPr txBox="1"/>
          <p:nvPr/>
        </p:nvSpPr>
        <p:spPr>
          <a:xfrm>
            <a:off x="1237142" y="3817720"/>
            <a:ext cx="8829675" cy="769441"/>
          </a:xfrm>
          <a:prstGeom prst="rect">
            <a:avLst/>
          </a:prstGeom>
          <a:solidFill>
            <a:srgbClr val="00B05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400" dirty="0">
                <a:solidFill>
                  <a:schemeClr val="tx1">
                    <a:lumMod val="95000"/>
                    <a:lumOff val="5000"/>
                  </a:schemeClr>
                </a:solidFill>
              </a:rPr>
              <a:t>We're getting closer</a:t>
            </a:r>
            <a:endParaRPr lang="en-US">
              <a:solidFill>
                <a:schemeClr val="tx1">
                  <a:lumMod val="95000"/>
                  <a:lumOff val="5000"/>
                </a:schemeClr>
              </a:solidFill>
              <a:cs typeface="Calibri" panose="020F0502020204030204"/>
            </a:endParaRPr>
          </a:p>
        </p:txBody>
      </p:sp>
      <p:sp>
        <p:nvSpPr>
          <p:cNvPr id="3" name="TextBox 2">
            <a:extLst>
              <a:ext uri="{FF2B5EF4-FFF2-40B4-BE49-F238E27FC236}">
                <a16:creationId xmlns:a16="http://schemas.microsoft.com/office/drawing/2014/main" id="{DCDD4BE5-4253-4927-9CE9-F3DFC3231E8E}"/>
              </a:ext>
            </a:extLst>
          </p:cNvPr>
          <p:cNvSpPr txBox="1"/>
          <p:nvPr/>
        </p:nvSpPr>
        <p:spPr>
          <a:xfrm>
            <a:off x="4867275" y="3343275"/>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Click to add text</a:t>
            </a:r>
          </a:p>
        </p:txBody>
      </p:sp>
    </p:spTree>
    <p:extLst>
      <p:ext uri="{BB962C8B-B14F-4D97-AF65-F5344CB8AC3E}">
        <p14:creationId xmlns:p14="http://schemas.microsoft.com/office/powerpoint/2010/main" val="5668384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0">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09E6F3AC-7651-A24E-8553-CE99407005E7}"/>
              </a:ext>
            </a:extLst>
          </p:cNvPr>
          <p:cNvSpPr txBox="1">
            <a:spLocks noGrp="1"/>
          </p:cNvSpPr>
          <p:nvPr>
            <p:ph type="title"/>
          </p:nvPr>
        </p:nvSpPr>
        <p:spPr>
          <a:xfrm>
            <a:off x="808638" y="386930"/>
            <a:ext cx="9236700" cy="118895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a:t>What we considered</a:t>
            </a:r>
            <a:endParaRPr lang="en-US" sz="5400" b="1" dirty="0"/>
          </a:p>
        </p:txBody>
      </p:sp>
      <p:grpSp>
        <p:nvGrpSpPr>
          <p:cNvPr id="19" name="Group 12">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4" name="Rectangle 13">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4">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8F24B4C9-6526-5649-BAF7-9583FE74DF95}"/>
              </a:ext>
            </a:extLst>
          </p:cNvPr>
          <p:cNvSpPr>
            <a:spLocks noGrp="1"/>
          </p:cNvSpPr>
          <p:nvPr>
            <p:ph idx="1"/>
          </p:nvPr>
        </p:nvSpPr>
        <p:spPr>
          <a:xfrm>
            <a:off x="793660" y="2599509"/>
            <a:ext cx="10143668" cy="3435531"/>
          </a:xfrm>
        </p:spPr>
        <p:txBody>
          <a:bodyPr anchor="ctr">
            <a:normAutofit/>
          </a:bodyPr>
          <a:lstStyle/>
          <a:p>
            <a:r>
              <a:rPr lang="en-US" dirty="0"/>
              <a:t>Advice and perspective of our response team.</a:t>
            </a:r>
          </a:p>
          <a:p>
            <a:r>
              <a:rPr lang="en-US" dirty="0"/>
              <a:t>Current State of Illinois and City of Chicago guidelines.</a:t>
            </a:r>
          </a:p>
          <a:p>
            <a:r>
              <a:rPr lang="en-US" dirty="0"/>
              <a:t>Recent data on infection rates, vaccinations, and hospitalizations.</a:t>
            </a:r>
          </a:p>
          <a:p>
            <a:r>
              <a:rPr lang="en-US" dirty="0"/>
              <a:t>Practices of other Episcopal dioceses around the country.</a:t>
            </a:r>
          </a:p>
          <a:p>
            <a:r>
              <a:rPr lang="en-US" dirty="0"/>
              <a:t>Grounded in an ethic of care and compassion </a:t>
            </a:r>
          </a:p>
        </p:txBody>
      </p:sp>
    </p:spTree>
    <p:extLst>
      <p:ext uri="{BB962C8B-B14F-4D97-AF65-F5344CB8AC3E}">
        <p14:creationId xmlns:p14="http://schemas.microsoft.com/office/powerpoint/2010/main" val="26961123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EFABCC-C8EE-224A-A7F6-51F630427393}"/>
              </a:ext>
            </a:extLst>
          </p:cNvPr>
          <p:cNvSpPr>
            <a:spLocks noGrp="1"/>
          </p:cNvSpPr>
          <p:nvPr>
            <p:ph type="title"/>
          </p:nvPr>
        </p:nvSpPr>
        <p:spPr>
          <a:xfrm>
            <a:off x="808638" y="386930"/>
            <a:ext cx="9236700" cy="1188950"/>
          </a:xfrm>
        </p:spPr>
        <p:txBody>
          <a:bodyPr anchor="b">
            <a:normAutofit/>
          </a:bodyPr>
          <a:lstStyle/>
          <a:p>
            <a:r>
              <a:rPr lang="en-US" sz="5400" b="1" dirty="0">
                <a:solidFill>
                  <a:schemeClr val="accent2">
                    <a:lumMod val="60000"/>
                    <a:lumOff val="40000"/>
                  </a:schemeClr>
                </a:solidFill>
                <a:cs typeface="Calibri Light"/>
              </a:rPr>
              <a:t>Worship Services</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290A090-97ED-FE43-A883-38B53160ACB9}"/>
              </a:ext>
            </a:extLst>
          </p:cNvPr>
          <p:cNvSpPr>
            <a:spLocks noGrp="1"/>
          </p:cNvSpPr>
          <p:nvPr>
            <p:ph idx="1"/>
          </p:nvPr>
        </p:nvSpPr>
        <p:spPr>
          <a:xfrm>
            <a:off x="773607" y="2318772"/>
            <a:ext cx="10133642" cy="4398058"/>
          </a:xfrm>
        </p:spPr>
        <p:txBody>
          <a:bodyPr anchor="ctr">
            <a:normAutofit lnSpcReduction="10000"/>
          </a:bodyPr>
          <a:lstStyle/>
          <a:p>
            <a:pPr marL="0" indent="0">
              <a:buNone/>
            </a:pPr>
            <a:endParaRPr lang="en-US" sz="2400" i="1" u="sng" dirty="0"/>
          </a:p>
          <a:p>
            <a:pPr marL="0" indent="0">
              <a:buNone/>
            </a:pPr>
            <a:r>
              <a:rPr lang="en-US" sz="2400" i="1" u="sng" dirty="0"/>
              <a:t>Indoor services</a:t>
            </a:r>
            <a:r>
              <a:rPr lang="en-US" sz="2400" i="1" u="sng" dirty="0">
                <a:ea typeface="+mn-lt"/>
                <a:cs typeface="+mn-lt"/>
              </a:rPr>
              <a:t>: (based on Illinois and City of Chicago guidelines as of 4/29/21)</a:t>
            </a:r>
            <a:endParaRPr lang="en-US" dirty="0">
              <a:cs typeface="Calibri"/>
            </a:endParaRPr>
          </a:p>
          <a:p>
            <a:pPr>
              <a:buFont typeface="Arial" panose="020F0302020204030204"/>
              <a:buChar char="•"/>
            </a:pPr>
            <a:r>
              <a:rPr lang="en-US" sz="2400" dirty="0">
                <a:ea typeface="+mn-lt"/>
                <a:cs typeface="+mn-lt"/>
              </a:rPr>
              <a:t>Churches with capacity of less than 200:  50% of capacity with a cap of 50 people</a:t>
            </a:r>
          </a:p>
          <a:p>
            <a:pPr>
              <a:buFont typeface="Arial" panose="020F0302020204030204"/>
              <a:buChar char="•"/>
            </a:pPr>
            <a:r>
              <a:rPr lang="en-US" sz="2400" dirty="0">
                <a:ea typeface="+mn-lt"/>
                <a:cs typeface="+mn-lt"/>
              </a:rPr>
              <a:t>Churches with capacity of more than 200: 25% of capacity</a:t>
            </a:r>
          </a:p>
          <a:p>
            <a:pPr>
              <a:buFont typeface="Arial" panose="020F0302020204030204"/>
              <a:buChar char="•"/>
            </a:pPr>
            <a:r>
              <a:rPr lang="en-US" sz="2400" dirty="0"/>
              <a:t>Can have groups in more than one room as long as there is a safe way for each group to enter and exit separately.  Groups should not mingle.</a:t>
            </a:r>
            <a:endParaRPr lang="en-US" sz="2400" dirty="0">
              <a:cs typeface="Calibri"/>
            </a:endParaRPr>
          </a:p>
          <a:p>
            <a:pPr marL="514350" indent="-514350">
              <a:buFont typeface="+mj-lt"/>
              <a:buAutoNum type="alphaLcPeriod"/>
            </a:pPr>
            <a:endParaRPr lang="en-US" sz="2400" dirty="0"/>
          </a:p>
          <a:p>
            <a:pPr>
              <a:buNone/>
            </a:pPr>
            <a:r>
              <a:rPr lang="en-US" sz="2400" i="1" dirty="0">
                <a:ea typeface="+mn-lt"/>
                <a:cs typeface="+mn-lt"/>
              </a:rPr>
              <a:t>As you determine the number of people your church can accommodate, please keep in mind how 6 feet distance between individuals and family groups is maintained.  </a:t>
            </a:r>
          </a:p>
          <a:p>
            <a:pPr marL="0" indent="0">
              <a:buNone/>
            </a:pPr>
            <a:endParaRPr lang="en-US" sz="2400" dirty="0">
              <a:cs typeface="Calibri"/>
            </a:endParaRPr>
          </a:p>
          <a:p>
            <a:endParaRPr lang="en-US" sz="2400" dirty="0"/>
          </a:p>
        </p:txBody>
      </p:sp>
    </p:spTree>
    <p:extLst>
      <p:ext uri="{BB962C8B-B14F-4D97-AF65-F5344CB8AC3E}">
        <p14:creationId xmlns:p14="http://schemas.microsoft.com/office/powerpoint/2010/main" val="35903036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EFABCC-C8EE-224A-A7F6-51F630427393}"/>
              </a:ext>
            </a:extLst>
          </p:cNvPr>
          <p:cNvSpPr>
            <a:spLocks noGrp="1"/>
          </p:cNvSpPr>
          <p:nvPr>
            <p:ph type="title"/>
          </p:nvPr>
        </p:nvSpPr>
        <p:spPr>
          <a:xfrm>
            <a:off x="808638" y="386930"/>
            <a:ext cx="9236700" cy="1188950"/>
          </a:xfrm>
        </p:spPr>
        <p:txBody>
          <a:bodyPr anchor="b">
            <a:normAutofit/>
          </a:bodyPr>
          <a:lstStyle/>
          <a:p>
            <a:r>
              <a:rPr lang="en-US" sz="5400" b="1" dirty="0">
                <a:solidFill>
                  <a:schemeClr val="accent2">
                    <a:lumMod val="60000"/>
                    <a:lumOff val="40000"/>
                  </a:schemeClr>
                </a:solidFill>
              </a:rPr>
              <a:t>Worship Services</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290A090-97ED-FE43-A883-38B53160ACB9}"/>
              </a:ext>
            </a:extLst>
          </p:cNvPr>
          <p:cNvSpPr>
            <a:spLocks noGrp="1"/>
          </p:cNvSpPr>
          <p:nvPr>
            <p:ph idx="1"/>
          </p:nvPr>
        </p:nvSpPr>
        <p:spPr>
          <a:xfrm>
            <a:off x="773607" y="2318772"/>
            <a:ext cx="10133642" cy="4398058"/>
          </a:xfrm>
        </p:spPr>
        <p:txBody>
          <a:bodyPr anchor="ctr">
            <a:normAutofit/>
          </a:bodyPr>
          <a:lstStyle/>
          <a:p>
            <a:pPr marL="0" indent="0">
              <a:buNone/>
            </a:pPr>
            <a:endParaRPr lang="en-US" sz="2400" i="1" u="sng" dirty="0"/>
          </a:p>
          <a:p>
            <a:pPr>
              <a:buNone/>
            </a:pPr>
            <a:r>
              <a:rPr lang="en-US" sz="2400" i="1" u="sng" dirty="0">
                <a:ea typeface="+mn-lt"/>
                <a:cs typeface="+mn-lt"/>
              </a:rPr>
              <a:t>Outdoor services</a:t>
            </a:r>
            <a:endParaRPr lang="en-US" sz="2400" dirty="0">
              <a:ea typeface="+mn-lt"/>
              <a:cs typeface="+mn-lt"/>
            </a:endParaRPr>
          </a:p>
          <a:p>
            <a:pPr>
              <a:buNone/>
            </a:pPr>
            <a:r>
              <a:rPr lang="en-US" sz="2400" dirty="0">
                <a:ea typeface="+mn-lt"/>
                <a:cs typeface="+mn-lt"/>
              </a:rPr>
              <a:t>No limit as long as physical distancing of 6 feet between individuals and family groups can be maintained.  </a:t>
            </a:r>
            <a:endParaRPr lang="en-US" dirty="0"/>
          </a:p>
          <a:p>
            <a:pPr>
              <a:buNone/>
            </a:pPr>
            <a:endParaRPr lang="en-US" sz="2400" dirty="0">
              <a:ea typeface="+mn-lt"/>
              <a:cs typeface="+mn-lt"/>
            </a:endParaRPr>
          </a:p>
          <a:p>
            <a:pPr>
              <a:buNone/>
            </a:pPr>
            <a:r>
              <a:rPr lang="en-US" sz="2400" i="1" u="sng" dirty="0">
                <a:ea typeface="+mn-lt"/>
                <a:cs typeface="+mn-lt"/>
              </a:rPr>
              <a:t>Drive-in Services:</a:t>
            </a:r>
            <a:endParaRPr lang="en-US" dirty="0">
              <a:ea typeface="+mn-lt"/>
              <a:cs typeface="+mn-lt"/>
            </a:endParaRPr>
          </a:p>
          <a:p>
            <a:pPr>
              <a:buNone/>
            </a:pPr>
            <a:r>
              <a:rPr lang="en-US" sz="2400" dirty="0">
                <a:ea typeface="+mn-lt"/>
                <a:cs typeface="+mn-lt"/>
              </a:rPr>
              <a:t>Members remain in their vehicles, maintain distance between cars of at least 6 feet apart.</a:t>
            </a:r>
            <a:endParaRPr lang="en-US" dirty="0">
              <a:cs typeface="Calibri"/>
            </a:endParaRPr>
          </a:p>
          <a:p>
            <a:pPr marL="0" indent="0">
              <a:buNone/>
            </a:pPr>
            <a:endParaRPr lang="en-US" sz="2400" dirty="0">
              <a:ea typeface="+mn-lt"/>
              <a:cs typeface="+mn-lt"/>
            </a:endParaRPr>
          </a:p>
          <a:p>
            <a:endParaRPr lang="en-US" sz="2400">
              <a:cs typeface="Calibri"/>
            </a:endParaRPr>
          </a:p>
        </p:txBody>
      </p:sp>
    </p:spTree>
    <p:extLst>
      <p:ext uri="{BB962C8B-B14F-4D97-AF65-F5344CB8AC3E}">
        <p14:creationId xmlns:p14="http://schemas.microsoft.com/office/powerpoint/2010/main" val="29937580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2C50E0-45A7-2A4F-99A1-188D882AA6E2}"/>
              </a:ext>
            </a:extLst>
          </p:cNvPr>
          <p:cNvSpPr>
            <a:spLocks noGrp="1"/>
          </p:cNvSpPr>
          <p:nvPr>
            <p:ph type="title"/>
          </p:nvPr>
        </p:nvSpPr>
        <p:spPr>
          <a:xfrm>
            <a:off x="808638" y="386930"/>
            <a:ext cx="9236700" cy="1188950"/>
          </a:xfrm>
        </p:spPr>
        <p:txBody>
          <a:bodyPr anchor="b">
            <a:normAutofit/>
          </a:bodyPr>
          <a:lstStyle/>
          <a:p>
            <a:r>
              <a:rPr lang="en-US" sz="5400" b="1" dirty="0">
                <a:solidFill>
                  <a:schemeClr val="accent2">
                    <a:lumMod val="60000"/>
                    <a:lumOff val="40000"/>
                  </a:schemeClr>
                </a:solidFill>
              </a:rPr>
              <a:t>Worship guidelines updates </a:t>
            </a:r>
            <a:endParaRPr lang="en-US" sz="5400" b="1">
              <a:solidFill>
                <a:schemeClr val="accent2">
                  <a:lumMod val="60000"/>
                  <a:lumOff val="40000"/>
                </a:schemeClr>
              </a:solidFill>
              <a:cs typeface="Calibri Light"/>
            </a:endParaRP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E550518-5410-8141-A8AA-255FDD31DA95}"/>
              </a:ext>
            </a:extLst>
          </p:cNvPr>
          <p:cNvSpPr>
            <a:spLocks noGrp="1"/>
          </p:cNvSpPr>
          <p:nvPr>
            <p:ph idx="1"/>
          </p:nvPr>
        </p:nvSpPr>
        <p:spPr>
          <a:xfrm>
            <a:off x="803185" y="2389959"/>
            <a:ext cx="10134143" cy="3645081"/>
          </a:xfrm>
        </p:spPr>
        <p:txBody>
          <a:bodyPr anchor="ctr">
            <a:normAutofit/>
          </a:bodyPr>
          <a:lstStyle/>
          <a:p>
            <a:r>
              <a:rPr lang="en-US" sz="2400"/>
              <a:t>For indoor and outdoor services, face masks must be worn for by all regardless of vaccination status, except </a:t>
            </a:r>
            <a:r>
              <a:rPr lang="en-US" sz="2400" dirty="0"/>
              <a:t>that a fully vaccinated person may remove their mask to preach or read as long as they are at least 6 feet away from any other person.</a:t>
            </a:r>
            <a:endParaRPr lang="en-US" sz="2400" dirty="0">
              <a:cs typeface="Calibri"/>
            </a:endParaRPr>
          </a:p>
          <a:p>
            <a:r>
              <a:rPr lang="en-US" sz="2400" dirty="0">
                <a:ea typeface="+mn-lt"/>
                <a:cs typeface="+mn-lt"/>
              </a:rPr>
              <a:t>Prayer books and hymnals may remain in the pews, and re-usable paper bulletins may be used from week to week. If using re-usable paper bulletins for worship on the same day, use a different set for each service.</a:t>
            </a:r>
          </a:p>
          <a:p>
            <a:r>
              <a:rPr lang="en-US" sz="2400" dirty="0"/>
              <a:t>Guidelines for celebrating the Eucharist remain the same and are included in update.</a:t>
            </a:r>
          </a:p>
          <a:p>
            <a:endParaRPr lang="en-US" sz="2400" dirty="0">
              <a:cs typeface="Calibri" panose="020F0502020204030204"/>
            </a:endParaRPr>
          </a:p>
        </p:txBody>
      </p:sp>
    </p:spTree>
    <p:extLst>
      <p:ext uri="{BB962C8B-B14F-4D97-AF65-F5344CB8AC3E}">
        <p14:creationId xmlns:p14="http://schemas.microsoft.com/office/powerpoint/2010/main" val="37797188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2C50E0-45A7-2A4F-99A1-188D882AA6E2}"/>
              </a:ext>
            </a:extLst>
          </p:cNvPr>
          <p:cNvSpPr>
            <a:spLocks noGrp="1"/>
          </p:cNvSpPr>
          <p:nvPr>
            <p:ph type="title"/>
          </p:nvPr>
        </p:nvSpPr>
        <p:spPr>
          <a:xfrm>
            <a:off x="808638" y="386930"/>
            <a:ext cx="9236700" cy="1188950"/>
          </a:xfrm>
        </p:spPr>
        <p:txBody>
          <a:bodyPr anchor="b">
            <a:normAutofit/>
          </a:bodyPr>
          <a:lstStyle/>
          <a:p>
            <a:r>
              <a:rPr lang="en-US" sz="5400" b="1" dirty="0">
                <a:solidFill>
                  <a:schemeClr val="accent2">
                    <a:lumMod val="60000"/>
                    <a:lumOff val="40000"/>
                  </a:schemeClr>
                </a:solidFill>
              </a:rPr>
              <a:t>Music Guidelines</a:t>
            </a:r>
            <a:endParaRPr lang="en-US" b="1" dirty="0">
              <a:solidFill>
                <a:schemeClr val="accent2">
                  <a:lumMod val="60000"/>
                  <a:lumOff val="40000"/>
                </a:schemeClr>
              </a:solidFill>
            </a:endParaRP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E550518-5410-8141-A8AA-255FDD31DA95}"/>
              </a:ext>
            </a:extLst>
          </p:cNvPr>
          <p:cNvSpPr>
            <a:spLocks noGrp="1"/>
          </p:cNvSpPr>
          <p:nvPr>
            <p:ph idx="1"/>
          </p:nvPr>
        </p:nvSpPr>
        <p:spPr>
          <a:xfrm>
            <a:off x="743528" y="2318772"/>
            <a:ext cx="10324142" cy="4247663"/>
          </a:xfrm>
        </p:spPr>
        <p:txBody>
          <a:bodyPr anchor="ctr">
            <a:normAutofit/>
          </a:bodyPr>
          <a:lstStyle/>
          <a:p>
            <a:endParaRPr lang="en-US" sz="2400" dirty="0"/>
          </a:p>
          <a:p>
            <a:r>
              <a:rPr lang="en-US" sz="2400" dirty="0"/>
              <a:t>A choir of no more than four fully vaccinated people may sing together at an </a:t>
            </a:r>
            <a:r>
              <a:rPr lang="en-US" sz="2400" b="1" dirty="0"/>
              <a:t>indoor worship service</a:t>
            </a:r>
            <a:r>
              <a:rPr lang="en-US" sz="2400" dirty="0"/>
              <a:t>, with all singers wearing a well-fitting mask, and distanced at least 6 feet from any other person. It is encouraged that the choir also be at least 15 feet away from other members of congregation.</a:t>
            </a:r>
            <a:endParaRPr lang="en-US" sz="2400" dirty="0">
              <a:ea typeface="+mn-lt"/>
              <a:cs typeface="+mn-lt"/>
            </a:endParaRPr>
          </a:p>
          <a:p>
            <a:r>
              <a:rPr lang="en-US" sz="2400" dirty="0">
                <a:ea typeface="+mn-lt"/>
                <a:cs typeface="+mn-lt"/>
              </a:rPr>
              <a:t>More people, but no more than 15, regardless of vaccine status, may rehearse and sing together as a choir </a:t>
            </a:r>
            <a:r>
              <a:rPr lang="en-US" sz="2400" b="1" dirty="0">
                <a:ea typeface="+mn-lt"/>
                <a:cs typeface="+mn-lt"/>
              </a:rPr>
              <a:t>outdoors</a:t>
            </a:r>
            <a:r>
              <a:rPr lang="en-US" sz="2400" dirty="0">
                <a:ea typeface="+mn-lt"/>
                <a:cs typeface="+mn-lt"/>
              </a:rPr>
              <a:t> so long as all are masked and distanced at least 6 feet away from any person.</a:t>
            </a:r>
            <a:endParaRPr lang="en-US" sz="2400" b="1" dirty="0">
              <a:ea typeface="+mn-lt"/>
              <a:cs typeface="+mn-lt"/>
            </a:endParaRPr>
          </a:p>
          <a:p>
            <a:r>
              <a:rPr lang="en-US" sz="2400" dirty="0">
                <a:ea typeface="+mn-lt"/>
                <a:cs typeface="+mn-lt"/>
              </a:rPr>
              <a:t>A choir of fully vaccinated singers may rehearse and record in an empty, well-ventilated church as long as all singers wear a well-fitted mask and maintain 6 feet distance from one another.</a:t>
            </a:r>
            <a:endParaRPr lang="en-US" sz="2400" b="1" dirty="0">
              <a:ea typeface="+mn-lt"/>
              <a:cs typeface="+mn-lt"/>
            </a:endParaRPr>
          </a:p>
          <a:p>
            <a:endParaRPr lang="en-US" sz="2400" dirty="0">
              <a:ea typeface="+mn-lt"/>
              <a:cs typeface="+mn-lt"/>
            </a:endParaRPr>
          </a:p>
          <a:p>
            <a:pPr marL="0" indent="0">
              <a:buNone/>
            </a:pPr>
            <a:endParaRPr lang="en-US" sz="2400" dirty="0">
              <a:ea typeface="+mn-lt"/>
              <a:cs typeface="+mn-lt"/>
            </a:endParaRPr>
          </a:p>
        </p:txBody>
      </p:sp>
    </p:spTree>
    <p:extLst>
      <p:ext uri="{BB962C8B-B14F-4D97-AF65-F5344CB8AC3E}">
        <p14:creationId xmlns:p14="http://schemas.microsoft.com/office/powerpoint/2010/main" val="195561262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TotalTime>
  <Words>1091</Words>
  <Application>Microsoft Office PowerPoint</Application>
  <PresentationFormat>Widescreen</PresentationFormat>
  <Paragraphs>139</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Updated COVID-19 Guidelines</vt:lpstr>
      <vt:lpstr>Framework</vt:lpstr>
      <vt:lpstr>PowerPoint Presentation</vt:lpstr>
      <vt:lpstr>PowerPoint Presentation</vt:lpstr>
      <vt:lpstr>What we considered</vt:lpstr>
      <vt:lpstr>Worship Services</vt:lpstr>
      <vt:lpstr>Worship Services</vt:lpstr>
      <vt:lpstr>Worship guidelines updates </vt:lpstr>
      <vt:lpstr>Music Guidelines</vt:lpstr>
      <vt:lpstr>Music Guidelines</vt:lpstr>
      <vt:lpstr>Celebration of Baptism</vt:lpstr>
      <vt:lpstr>Celebration of Weddings &amp; Funerals</vt:lpstr>
      <vt:lpstr>Coffee Hour and Other Meals</vt:lpstr>
      <vt:lpstr>Other Meals</vt:lpstr>
      <vt:lpstr>Community Groups</vt:lpstr>
      <vt:lpstr>Returning to the Office</vt:lpstr>
      <vt:lpstr>Office Hours with Courtney</vt:lpstr>
      <vt:lpstr>Thank you to our team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Courtney Reid</cp:lastModifiedBy>
  <cp:revision>267</cp:revision>
  <dcterms:created xsi:type="dcterms:W3CDTF">2021-03-17T00:00:44Z</dcterms:created>
  <dcterms:modified xsi:type="dcterms:W3CDTF">2021-05-07T22:34:27Z</dcterms:modified>
</cp:coreProperties>
</file>